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1.xml" ContentType="application/vnd.openxmlformats-officedocument.drawingml.chart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0"/>
  </p:notesMasterIdLst>
  <p:handoutMasterIdLst>
    <p:handoutMasterId r:id="rId11"/>
  </p:handoutMasterIdLst>
  <p:sldIdLst>
    <p:sldId id="390" r:id="rId2"/>
    <p:sldId id="11508" r:id="rId3"/>
    <p:sldId id="11512" r:id="rId4"/>
    <p:sldId id="11510" r:id="rId5"/>
    <p:sldId id="11515" r:id="rId6"/>
    <p:sldId id="11514" r:id="rId7"/>
    <p:sldId id="11516" r:id="rId8"/>
    <p:sldId id="11513" r:id="rId9"/>
  </p:sldIdLst>
  <p:sldSz cx="9144000" cy="5143500" type="screen16x9"/>
  <p:notesSz cx="7023100" cy="9309100"/>
  <p:custDataLst>
    <p:tags r:id="rId12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3"/>
    <a:srgbClr val="F1EFEB"/>
    <a:srgbClr val="FFFFFF"/>
    <a:srgbClr val="FF00FF"/>
    <a:srgbClr val="141413"/>
    <a:srgbClr val="030303"/>
    <a:srgbClr val="B3B0A9"/>
    <a:srgbClr val="D3CFC8"/>
    <a:srgbClr val="F0EEEB"/>
    <a:srgbClr val="D2C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051" autoAdjust="0"/>
  </p:normalViewPr>
  <p:slideViewPr>
    <p:cSldViewPr snapToGrid="0">
      <p:cViewPr>
        <p:scale>
          <a:sx n="100" d="100"/>
          <a:sy n="100" d="100"/>
        </p:scale>
        <p:origin x="183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972" y="6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28331780055917E-2"/>
          <c:y val="2.7987082884822389E-2"/>
          <c:w val="0.95507921714818267"/>
          <c:h val="0.94402583423035524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bg2"/>
              </a:solidFill>
              <a:prstDash val="solid"/>
            </a:ln>
          </c:spPr>
          <c:marker>
            <c:symbol val="none"/>
          </c:marker>
          <c:val>
            <c:numRef>
              <c:f>Sheet1!$A$1:$AJ$1</c:f>
              <c:numCache>
                <c:formatCode>General</c:formatCode>
                <c:ptCount val="36"/>
                <c:pt idx="0">
                  <c:v>0.52470764812039594</c:v>
                </c:pt>
                <c:pt idx="1">
                  <c:v>0.38682623594473964</c:v>
                </c:pt>
                <c:pt idx="2">
                  <c:v>0.62979658832009489</c:v>
                </c:pt>
                <c:pt idx="3">
                  <c:v>1.0896983917788856</c:v>
                </c:pt>
                <c:pt idx="4">
                  <c:v>1.0418418356484662</c:v>
                </c:pt>
                <c:pt idx="5">
                  <c:v>1.2903325309314528</c:v>
                </c:pt>
                <c:pt idx="6">
                  <c:v>1.9048190658550945</c:v>
                </c:pt>
                <c:pt idx="7">
                  <c:v>1.7696869428439428</c:v>
                </c:pt>
                <c:pt idx="8">
                  <c:v>1.312046960995793</c:v>
                </c:pt>
                <c:pt idx="9">
                  <c:v>1.0166004393541173</c:v>
                </c:pt>
                <c:pt idx="10">
                  <c:v>0.51564372618656429</c:v>
                </c:pt>
                <c:pt idx="11">
                  <c:v>0.51799963402045301</c:v>
                </c:pt>
                <c:pt idx="12">
                  <c:v>0.58413143854213589</c:v>
                </c:pt>
                <c:pt idx="13">
                  <c:v>0.36423887001268263</c:v>
                </c:pt>
                <c:pt idx="14">
                  <c:v>0.18873947542371353</c:v>
                </c:pt>
                <c:pt idx="15">
                  <c:v>0.15395852890671269</c:v>
                </c:pt>
                <c:pt idx="16">
                  <c:v>0.19577520643216456</c:v>
                </c:pt>
                <c:pt idx="17">
                  <c:v>0.38296229321490344</c:v>
                </c:pt>
                <c:pt idx="18">
                  <c:v>0.95619565423915154</c:v>
                </c:pt>
                <c:pt idx="19">
                  <c:v>1.1823587816988512</c:v>
                </c:pt>
                <c:pt idx="20">
                  <c:v>1.1338674820964041</c:v>
                </c:pt>
                <c:pt idx="21">
                  <c:v>0.68460094716654663</c:v>
                </c:pt>
                <c:pt idx="22">
                  <c:v>0.32530752350690018</c:v>
                </c:pt>
                <c:pt idx="23">
                  <c:v>0.35154811594604307</c:v>
                </c:pt>
                <c:pt idx="24">
                  <c:v>0.35034058656155931</c:v>
                </c:pt>
                <c:pt idx="25">
                  <c:v>0.32595210151219361</c:v>
                </c:pt>
                <c:pt idx="26">
                  <c:v>0.35504150859248884</c:v>
                </c:pt>
                <c:pt idx="27">
                  <c:v>0.41453151568320618</c:v>
                </c:pt>
                <c:pt idx="28">
                  <c:v>0.53856299248627859</c:v>
                </c:pt>
                <c:pt idx="29">
                  <c:v>0.93071501401055667</c:v>
                </c:pt>
                <c:pt idx="30">
                  <c:v>2.0190318354262629</c:v>
                </c:pt>
                <c:pt idx="31">
                  <c:v>2.2875571317115462</c:v>
                </c:pt>
                <c:pt idx="32">
                  <c:v>1.7420686608997473</c:v>
                </c:pt>
                <c:pt idx="33">
                  <c:v>1.1318860505941863</c:v>
                </c:pt>
                <c:pt idx="34">
                  <c:v>0.68845724922053819</c:v>
                </c:pt>
                <c:pt idx="35">
                  <c:v>0.67025380048713767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3C4-4917-991D-CB168AA8478E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Sheet1!$A$2:$AJ$2</c:f>
              <c:numCache>
                <c:formatCode>General</c:formatCode>
                <c:ptCount val="36"/>
                <c:pt idx="0">
                  <c:v>0.59400774504352338</c:v>
                </c:pt>
                <c:pt idx="1">
                  <c:v>0.51045194227784974</c:v>
                </c:pt>
                <c:pt idx="2">
                  <c:v>0.71234016716037074</c:v>
                </c:pt>
                <c:pt idx="3">
                  <c:v>1.0782754463176558</c:v>
                </c:pt>
                <c:pt idx="4">
                  <c:v>1.2068345113177814</c:v>
                </c:pt>
                <c:pt idx="5">
                  <c:v>1.3345498806540823</c:v>
                </c:pt>
                <c:pt idx="6">
                  <c:v>1.4367617014469676</c:v>
                </c:pt>
                <c:pt idx="7">
                  <c:v>1.2311398721752911</c:v>
                </c:pt>
                <c:pt idx="8">
                  <c:v>1.3354005485308611</c:v>
                </c:pt>
                <c:pt idx="9">
                  <c:v>1.2563529740451358</c:v>
                </c:pt>
                <c:pt idx="10">
                  <c:v>0.698498504622169</c:v>
                </c:pt>
                <c:pt idx="11">
                  <c:v>0.6053867064083136</c:v>
                </c:pt>
                <c:pt idx="12">
                  <c:v>0.70496808099183872</c:v>
                </c:pt>
                <c:pt idx="13">
                  <c:v>0.5696164680816358</c:v>
                </c:pt>
                <c:pt idx="14">
                  <c:v>0.11024369862612853</c:v>
                </c:pt>
                <c:pt idx="15">
                  <c:v>3.5389407941814319E-2</c:v>
                </c:pt>
                <c:pt idx="16">
                  <c:v>6.2933800633719866E-2</c:v>
                </c:pt>
                <c:pt idx="17">
                  <c:v>0.13203045170886932</c:v>
                </c:pt>
                <c:pt idx="18">
                  <c:v>0.35250791855514335</c:v>
                </c:pt>
                <c:pt idx="19">
                  <c:v>0.4976905533898075</c:v>
                </c:pt>
                <c:pt idx="20">
                  <c:v>0.48912353601221054</c:v>
                </c:pt>
                <c:pt idx="21">
                  <c:v>0.37073991215879837</c:v>
                </c:pt>
                <c:pt idx="22">
                  <c:v>9.753255579287777E-2</c:v>
                </c:pt>
                <c:pt idx="23">
                  <c:v>9.8787093104949972E-2</c:v>
                </c:pt>
                <c:pt idx="24">
                  <c:v>9.1986425811717967E-2</c:v>
                </c:pt>
                <c:pt idx="25">
                  <c:v>0.11003112593417798</c:v>
                </c:pt>
                <c:pt idx="26">
                  <c:v>0.11891079051597195</c:v>
                </c:pt>
                <c:pt idx="27">
                  <c:v>0.10394048560267188</c:v>
                </c:pt>
                <c:pt idx="28">
                  <c:v>0.2395964031589472</c:v>
                </c:pt>
                <c:pt idx="29">
                  <c:v>0.40564297763631096</c:v>
                </c:pt>
                <c:pt idx="30">
                  <c:v>0.90566874745873827</c:v>
                </c:pt>
                <c:pt idx="31">
                  <c:v>1.0675413342611721</c:v>
                </c:pt>
                <c:pt idx="32">
                  <c:v>0.91904759772447919</c:v>
                </c:pt>
                <c:pt idx="33">
                  <c:v>0.86098208640045404</c:v>
                </c:pt>
                <c:pt idx="34">
                  <c:v>0.55137224660206119</c:v>
                </c:pt>
                <c:pt idx="35">
                  <c:v>0.4365667623974881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3C4-4917-991D-CB168AA8478E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Sheet1!$A$3:$AJ$3</c:f>
              <c:numCache>
                <c:formatCode>General</c:formatCode>
                <c:ptCount val="36"/>
                <c:pt idx="0">
                  <c:v>0.27646480717418304</c:v>
                </c:pt>
                <c:pt idx="1">
                  <c:v>0.25956170977395338</c:v>
                </c:pt>
                <c:pt idx="2">
                  <c:v>0.39361493712243456</c:v>
                </c:pt>
                <c:pt idx="3">
                  <c:v>0.91363914576250305</c:v>
                </c:pt>
                <c:pt idx="4">
                  <c:v>1.1077525973699494</c:v>
                </c:pt>
                <c:pt idx="5">
                  <c:v>1.4596855086946521</c:v>
                </c:pt>
                <c:pt idx="6">
                  <c:v>2.2460250856153263</c:v>
                </c:pt>
                <c:pt idx="7">
                  <c:v>1.93036770508346</c:v>
                </c:pt>
                <c:pt idx="8">
                  <c:v>1.5444571861191165</c:v>
                </c:pt>
                <c:pt idx="9">
                  <c:v>1.0934046566796862</c:v>
                </c:pt>
                <c:pt idx="10">
                  <c:v>0.38749953177507573</c:v>
                </c:pt>
                <c:pt idx="11">
                  <c:v>0.38752712882966017</c:v>
                </c:pt>
                <c:pt idx="12">
                  <c:v>0.33217890654613391</c:v>
                </c:pt>
                <c:pt idx="13">
                  <c:v>0.30510149532937619</c:v>
                </c:pt>
                <c:pt idx="14">
                  <c:v>9.5654173754824004E-2</c:v>
                </c:pt>
                <c:pt idx="15">
                  <c:v>4.9157375002317191E-2</c:v>
                </c:pt>
                <c:pt idx="16">
                  <c:v>9.3980470068783115E-2</c:v>
                </c:pt>
                <c:pt idx="17">
                  <c:v>0.21205486618076758</c:v>
                </c:pt>
                <c:pt idx="18">
                  <c:v>0.78735090137342423</c:v>
                </c:pt>
                <c:pt idx="19">
                  <c:v>1.1222126735927751</c:v>
                </c:pt>
                <c:pt idx="20">
                  <c:v>0.98291627125480407</c:v>
                </c:pt>
                <c:pt idx="21">
                  <c:v>0.52577499811829254</c:v>
                </c:pt>
                <c:pt idx="22">
                  <c:v>0.15405486727951731</c:v>
                </c:pt>
                <c:pt idx="23">
                  <c:v>0.15761287462513041</c:v>
                </c:pt>
                <c:pt idx="24">
                  <c:v>0.13898977628076428</c:v>
                </c:pt>
                <c:pt idx="25">
                  <c:v>0.14242153557547055</c:v>
                </c:pt>
                <c:pt idx="26">
                  <c:v>0.16923763266554687</c:v>
                </c:pt>
                <c:pt idx="27">
                  <c:v>0.15892225409899721</c:v>
                </c:pt>
                <c:pt idx="28">
                  <c:v>0.33325755646109645</c:v>
                </c:pt>
                <c:pt idx="29">
                  <c:v>0.62056651889922954</c:v>
                </c:pt>
                <c:pt idx="30">
                  <c:v>1.8380233727586637</c:v>
                </c:pt>
                <c:pt idx="31">
                  <c:v>2.296369788222282</c:v>
                </c:pt>
                <c:pt idx="32">
                  <c:v>1.5353877240482963</c:v>
                </c:pt>
                <c:pt idx="33">
                  <c:v>1.0375760228309823</c:v>
                </c:pt>
                <c:pt idx="34">
                  <c:v>0.38107130463074895</c:v>
                </c:pt>
                <c:pt idx="35">
                  <c:v>0.34134477832149701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3C4-4917-991D-CB168AA8478E}"/>
            </c:ext>
          </c:extLst>
        </c:ser>
        <c:ser>
          <c:idx val="3"/>
          <c:order val="3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Sheet1!$A$4:$AJ$4</c:f>
              <c:numCache>
                <c:formatCode>General</c:formatCode>
                <c:ptCount val="36"/>
                <c:pt idx="0">
                  <c:v>0.47431025089485013</c:v>
                </c:pt>
                <c:pt idx="1">
                  <c:v>0.35923638689965598</c:v>
                </c:pt>
                <c:pt idx="2">
                  <c:v>0.56515653123682219</c:v>
                </c:pt>
                <c:pt idx="3">
                  <c:v>1.0926754818052871</c:v>
                </c:pt>
                <c:pt idx="4">
                  <c:v>1.2587093355362686</c:v>
                </c:pt>
                <c:pt idx="5">
                  <c:v>1.2399600333897143</c:v>
                </c:pt>
                <c:pt idx="6">
                  <c:v>1.6479524017083089</c:v>
                </c:pt>
                <c:pt idx="7">
                  <c:v>1.6779148544562572</c:v>
                </c:pt>
                <c:pt idx="8">
                  <c:v>1.3662963091158928</c:v>
                </c:pt>
                <c:pt idx="9">
                  <c:v>1.2375362822853473</c:v>
                </c:pt>
                <c:pt idx="10">
                  <c:v>0.60364977496068373</c:v>
                </c:pt>
                <c:pt idx="11">
                  <c:v>0.47660235771091219</c:v>
                </c:pt>
                <c:pt idx="12">
                  <c:v>0.59959050046235485</c:v>
                </c:pt>
                <c:pt idx="13">
                  <c:v>0.39654128653218745</c:v>
                </c:pt>
                <c:pt idx="14">
                  <c:v>8.1881463855767431E-2</c:v>
                </c:pt>
                <c:pt idx="15">
                  <c:v>4.4092001204582468E-2</c:v>
                </c:pt>
                <c:pt idx="16">
                  <c:v>8.5613517383015786E-2</c:v>
                </c:pt>
                <c:pt idx="17">
                  <c:v>0.16987349180668979</c:v>
                </c:pt>
                <c:pt idx="18">
                  <c:v>0.40305967491784972</c:v>
                </c:pt>
                <c:pt idx="19">
                  <c:v>0.78359895824446513</c:v>
                </c:pt>
                <c:pt idx="20">
                  <c:v>0.54086619229399613</c:v>
                </c:pt>
                <c:pt idx="21">
                  <c:v>0.32498718059230625</c:v>
                </c:pt>
                <c:pt idx="22">
                  <c:v>0.13185720246580424</c:v>
                </c:pt>
                <c:pt idx="23">
                  <c:v>0.16095300111882577</c:v>
                </c:pt>
                <c:pt idx="24">
                  <c:v>0.14703994777483526</c:v>
                </c:pt>
                <c:pt idx="25">
                  <c:v>0.1722467834036191</c:v>
                </c:pt>
                <c:pt idx="26">
                  <c:v>0.16822160949147164</c:v>
                </c:pt>
                <c:pt idx="27">
                  <c:v>0.21208772001745271</c:v>
                </c:pt>
                <c:pt idx="28">
                  <c:v>0.26129288039909881</c:v>
                </c:pt>
                <c:pt idx="29">
                  <c:v>0.41912217847719591</c:v>
                </c:pt>
                <c:pt idx="30">
                  <c:v>1.1268164441018116</c:v>
                </c:pt>
                <c:pt idx="31">
                  <c:v>2.1244871964362444</c:v>
                </c:pt>
                <c:pt idx="32">
                  <c:v>1.0151371023587079</c:v>
                </c:pt>
                <c:pt idx="33">
                  <c:v>0.73439423750439592</c:v>
                </c:pt>
                <c:pt idx="34">
                  <c:v>0.40896957808812201</c:v>
                </c:pt>
                <c:pt idx="35">
                  <c:v>0.26289333174081442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3C4-4917-991D-CB168AA8478E}"/>
            </c:ext>
          </c:extLst>
        </c:ser>
        <c:ser>
          <c:idx val="4"/>
          <c:order val="4"/>
          <c:spPr>
            <a:ln w="19050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val>
            <c:numRef>
              <c:f>Sheet1!$A$5:$AJ$5</c:f>
              <c:numCache>
                <c:formatCode>General</c:formatCode>
                <c:ptCount val="36"/>
                <c:pt idx="0">
                  <c:v>0.39520252596365951</c:v>
                </c:pt>
                <c:pt idx="1">
                  <c:v>0.37692352540869506</c:v>
                </c:pt>
                <c:pt idx="2">
                  <c:v>0.49525814005647278</c:v>
                </c:pt>
                <c:pt idx="3">
                  <c:v>0.98125486663144412</c:v>
                </c:pt>
                <c:pt idx="4">
                  <c:v>1.1679090910884649</c:v>
                </c:pt>
                <c:pt idx="5">
                  <c:v>1.4109191722396852</c:v>
                </c:pt>
                <c:pt idx="6">
                  <c:v>1.9451999007710339</c:v>
                </c:pt>
                <c:pt idx="7">
                  <c:v>1.7707043485939991</c:v>
                </c:pt>
                <c:pt idx="8">
                  <c:v>1.3919927487642194</c:v>
                </c:pt>
                <c:pt idx="9">
                  <c:v>1.1038546296353469</c:v>
                </c:pt>
                <c:pt idx="10">
                  <c:v>0.48318880685975679</c:v>
                </c:pt>
                <c:pt idx="11">
                  <c:v>0.47759224398722322</c:v>
                </c:pt>
                <c:pt idx="12">
                  <c:v>0.48709468391293265</c:v>
                </c:pt>
                <c:pt idx="13">
                  <c:v>0.52360189301446791</c:v>
                </c:pt>
                <c:pt idx="14">
                  <c:v>0.11752670577449446</c:v>
                </c:pt>
                <c:pt idx="15">
                  <c:v>5.1200751765218815E-2</c:v>
                </c:pt>
                <c:pt idx="16">
                  <c:v>8.1956442498584706E-2</c:v>
                </c:pt>
                <c:pt idx="17">
                  <c:v>0.17568436486778427</c:v>
                </c:pt>
                <c:pt idx="18">
                  <c:v>0.61425389050047186</c:v>
                </c:pt>
                <c:pt idx="19">
                  <c:v>0.86467891017201115</c:v>
                </c:pt>
                <c:pt idx="20">
                  <c:v>0.70850074554058506</c:v>
                </c:pt>
                <c:pt idx="21">
                  <c:v>0.40340065091502214</c:v>
                </c:pt>
                <c:pt idx="22">
                  <c:v>0.10736290351827318</c:v>
                </c:pt>
                <c:pt idx="23">
                  <c:v>0.12201174945620691</c:v>
                </c:pt>
                <c:pt idx="24">
                  <c:v>0.10894387425004211</c:v>
                </c:pt>
                <c:pt idx="25">
                  <c:v>0.12901284305275976</c:v>
                </c:pt>
                <c:pt idx="26">
                  <c:v>0.15620598908321742</c:v>
                </c:pt>
                <c:pt idx="27">
                  <c:v>0.15207968208352854</c:v>
                </c:pt>
                <c:pt idx="28">
                  <c:v>0.29590906685835722</c:v>
                </c:pt>
                <c:pt idx="29">
                  <c:v>0.52076449363691268</c:v>
                </c:pt>
                <c:pt idx="30">
                  <c:v>1.4642096363849701</c:v>
                </c:pt>
                <c:pt idx="31">
                  <c:v>1.765188437969808</c:v>
                </c:pt>
                <c:pt idx="32">
                  <c:v>1.2020053047972781</c:v>
                </c:pt>
                <c:pt idx="33">
                  <c:v>1.0924731089129047</c:v>
                </c:pt>
                <c:pt idx="34">
                  <c:v>0.55496653208443181</c:v>
                </c:pt>
                <c:pt idx="35">
                  <c:v>0.44748340832840383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3C4-4917-991D-CB168AA8478E}"/>
            </c:ext>
          </c:extLst>
        </c:ser>
        <c:ser>
          <c:idx val="5"/>
          <c:order val="5"/>
          <c:spPr>
            <a:ln w="19050" algn="ctr">
              <a:solidFill>
                <a:srgbClr val="3823F8"/>
              </a:solidFill>
              <a:prstDash val="solid"/>
            </a:ln>
          </c:spPr>
          <c:marker>
            <c:symbol val="none"/>
          </c:marker>
          <c:val>
            <c:numRef>
              <c:f>Sheet1!$A$6:$AJ$6</c:f>
              <c:numCache>
                <c:formatCode>General</c:formatCode>
                <c:ptCount val="36"/>
                <c:pt idx="0">
                  <c:v>0.12826222686457958</c:v>
                </c:pt>
                <c:pt idx="1">
                  <c:v>0.13977942105464447</c:v>
                </c:pt>
                <c:pt idx="2">
                  <c:v>0.32060033363914503</c:v>
                </c:pt>
                <c:pt idx="3">
                  <c:v>0.90918181511487828</c:v>
                </c:pt>
                <c:pt idx="4">
                  <c:v>1.3189648229363973</c:v>
                </c:pt>
                <c:pt idx="5">
                  <c:v>1.745398221880947</c:v>
                </c:pt>
                <c:pt idx="6">
                  <c:v>2.1173162694651571</c:v>
                </c:pt>
                <c:pt idx="7">
                  <c:v>1.8226087570271428</c:v>
                </c:pt>
                <c:pt idx="8">
                  <c:v>1.8202747380184516</c:v>
                </c:pt>
                <c:pt idx="9">
                  <c:v>1.2166169089158683</c:v>
                </c:pt>
                <c:pt idx="10">
                  <c:v>0.29431709126459293</c:v>
                </c:pt>
                <c:pt idx="11">
                  <c:v>0.1666793938181968</c:v>
                </c:pt>
                <c:pt idx="12">
                  <c:v>0.18830733363552135</c:v>
                </c:pt>
                <c:pt idx="13">
                  <c:v>0.17434903444855895</c:v>
                </c:pt>
                <c:pt idx="14">
                  <c:v>5.0992512153188965E-2</c:v>
                </c:pt>
                <c:pt idx="15">
                  <c:v>1.216585185478412E-2</c:v>
                </c:pt>
                <c:pt idx="16">
                  <c:v>2.0177564108897834E-2</c:v>
                </c:pt>
                <c:pt idx="17">
                  <c:v>0.1160339074447974</c:v>
                </c:pt>
                <c:pt idx="18">
                  <c:v>0.71006609496658724</c:v>
                </c:pt>
                <c:pt idx="19">
                  <c:v>1.0432821337813274</c:v>
                </c:pt>
                <c:pt idx="20">
                  <c:v>1.0803159390710284</c:v>
                </c:pt>
                <c:pt idx="21">
                  <c:v>0.46162754618791418</c:v>
                </c:pt>
                <c:pt idx="22">
                  <c:v>5.2362376179098148E-2</c:v>
                </c:pt>
                <c:pt idx="23">
                  <c:v>4.0652723218869653E-2</c:v>
                </c:pt>
                <c:pt idx="24">
                  <c:v>2.7170111636887911E-2</c:v>
                </c:pt>
                <c:pt idx="25">
                  <c:v>3.356558587443291E-2</c:v>
                </c:pt>
                <c:pt idx="26">
                  <c:v>4.1076773274377192E-2</c:v>
                </c:pt>
                <c:pt idx="27">
                  <c:v>3.4240534243779597E-2</c:v>
                </c:pt>
                <c:pt idx="28">
                  <c:v>0.19033268833921829</c:v>
                </c:pt>
                <c:pt idx="29">
                  <c:v>0.59425693693153203</c:v>
                </c:pt>
                <c:pt idx="30">
                  <c:v>1.6816721417236304</c:v>
                </c:pt>
                <c:pt idx="31">
                  <c:v>1.9185423860834887</c:v>
                </c:pt>
                <c:pt idx="32">
                  <c:v>1.7046047394791188</c:v>
                </c:pt>
                <c:pt idx="33">
                  <c:v>0.95034668196889382</c:v>
                </c:pt>
                <c:pt idx="34">
                  <c:v>0.2281033866738075</c:v>
                </c:pt>
                <c:pt idx="35">
                  <c:v>0.10908145844810245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3C4-4917-991D-CB168AA8478E}"/>
            </c:ext>
          </c:extLst>
        </c:ser>
        <c:ser>
          <c:idx val="6"/>
          <c:order val="6"/>
          <c:spPr>
            <a:ln w="28575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val>
            <c:numRef>
              <c:f>Sheet1!$A$7:$AJ$7</c:f>
              <c:numCache>
                <c:formatCode>General</c:formatCode>
                <c:ptCount val="36"/>
                <c:pt idx="0">
                  <c:v>0.27544218417003324</c:v>
                </c:pt>
                <c:pt idx="1">
                  <c:v>0.26057207707862606</c:v>
                </c:pt>
                <c:pt idx="2">
                  <c:v>0.47668505939214778</c:v>
                </c:pt>
                <c:pt idx="3">
                  <c:v>0.9903502581775635</c:v>
                </c:pt>
                <c:pt idx="4">
                  <c:v>1.2542536001596409</c:v>
                </c:pt>
                <c:pt idx="5">
                  <c:v>1.4579607497468825</c:v>
                </c:pt>
                <c:pt idx="6">
                  <c:v>1.8664778844258989</c:v>
                </c:pt>
                <c:pt idx="7">
                  <c:v>1.6978811880852096</c:v>
                </c:pt>
                <c:pt idx="8">
                  <c:v>1.5772297634655401</c:v>
                </c:pt>
                <c:pt idx="9">
                  <c:v>1.271350705867107</c:v>
                </c:pt>
                <c:pt idx="10">
                  <c:v>0.46830376973874344</c:v>
                </c:pt>
                <c:pt idx="11">
                  <c:v>0.40349275969260878</c:v>
                </c:pt>
                <c:pt idx="12">
                  <c:v>0.3704655901630079</c:v>
                </c:pt>
                <c:pt idx="13">
                  <c:v>0.32848790509108011</c:v>
                </c:pt>
                <c:pt idx="14">
                  <c:v>0.10897502500883885</c:v>
                </c:pt>
                <c:pt idx="15">
                  <c:v>4.9997533851280945E-2</c:v>
                </c:pt>
                <c:pt idx="16">
                  <c:v>7.4524922763683402E-2</c:v>
                </c:pt>
                <c:pt idx="17">
                  <c:v>0.19626801341336506</c:v>
                </c:pt>
                <c:pt idx="18">
                  <c:v>0.68260083949466754</c:v>
                </c:pt>
                <c:pt idx="19">
                  <c:v>0.95122788127778601</c:v>
                </c:pt>
                <c:pt idx="20">
                  <c:v>0.90896616025865096</c:v>
                </c:pt>
                <c:pt idx="21">
                  <c:v>0.56464361306476996</c:v>
                </c:pt>
                <c:pt idx="22">
                  <c:v>0.12182329113886789</c:v>
                </c:pt>
                <c:pt idx="23">
                  <c:v>0.10913207897730895</c:v>
                </c:pt>
                <c:pt idx="24">
                  <c:v>9.7956730155481966E-2</c:v>
                </c:pt>
                <c:pt idx="25">
                  <c:v>0.10932371658562859</c:v>
                </c:pt>
                <c:pt idx="26">
                  <c:v>0.10504159640273143</c:v>
                </c:pt>
                <c:pt idx="27">
                  <c:v>0.10138766441487966</c:v>
                </c:pt>
                <c:pt idx="28">
                  <c:v>0.30175838806049976</c:v>
                </c:pt>
                <c:pt idx="29">
                  <c:v>0.58146368344116051</c:v>
                </c:pt>
                <c:pt idx="30">
                  <c:v>1.5827193749575119</c:v>
                </c:pt>
                <c:pt idx="31">
                  <c:v>1.947593978830533</c:v>
                </c:pt>
                <c:pt idx="32">
                  <c:v>1.5145119397718885</c:v>
                </c:pt>
                <c:pt idx="33">
                  <c:v>1.0618644220439193</c:v>
                </c:pt>
                <c:pt idx="34">
                  <c:v>0.41515838797831489</c:v>
                </c:pt>
                <c:pt idx="35">
                  <c:v>0.31204486728944991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3C4-4917-991D-CB168AA84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750367"/>
        <c:axId val="1"/>
      </c:lineChart>
      <c:catAx>
        <c:axId val="17567503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.29636978822228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6750367"/>
        <c:crosses val="min"/>
        <c:crossBetween val="between"/>
        <c:majorUnit val="0.4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parisinfo.com/news/press-releases/press-releases-partners/CP-barometer-OTCP-mastercard-may202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stercard.com/news/perspectives/2021/have-data-will-travel-why-the-tourism-industry-needs-data-analytics-for-a-recovery/" TargetMode="External"/><Relationship Id="rId4" Type="http://schemas.openxmlformats.org/officeDocument/2006/relationships/hyperlink" Target="https://news.gtp.gr/2020/08/03/gnto-teams-up-with-mastercard-promote-greec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parisinfo.com/news/press-releases/press-releases-partners/CP-barometer-OTCP-mastercard-may202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stercard.com/news/perspectives/2021/have-data-will-travel-why-the-tourism-industry-needs-data-analytics-for-a-recovery/" TargetMode="External"/><Relationship Id="rId4" Type="http://schemas.openxmlformats.org/officeDocument/2006/relationships/hyperlink" Target="https://news.gtp.gr/2020/08/03/gnto-teams-up-with-mastercard-promote-greec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7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Mastercard partner dell’ecosistema turistico</a:t>
            </a:r>
          </a:p>
          <a:p>
            <a:endParaRPr lang="it-IT" dirty="0"/>
          </a:p>
          <a:p>
            <a:r>
              <a:rPr lang="it-IT" dirty="0"/>
              <a:t>Quick «Why» per la relazione tra Mastercard e turismo </a:t>
            </a:r>
          </a:p>
          <a:p>
            <a:endParaRPr lang="it-IT" dirty="0"/>
          </a:p>
          <a:p>
            <a:pPr marL="285750" indent="-2857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Siamo la rete che consente miliardi di transazioni di pagamento turistico </a:t>
            </a:r>
          </a:p>
          <a:p>
            <a:pPr marL="285750" indent="-2857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Collaboriamo con gli operatori del settore sui programmi di fidelizzazione (linee aeree, hotels, piccole e medie imprese=</a:t>
            </a:r>
          </a:p>
          <a:p>
            <a:pPr marL="285750" indent="-2857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collaboriamo con i governi nello spazio dei dati, riaprendo e rimodellando i corridoi</a:t>
            </a:r>
          </a:p>
          <a:p>
            <a:pPr marL="285750" indent="-285750" algn="l" defTabSz="685800" rtl="0" eaLnBrk="1" latinLnBrk="0" hangingPunct="1">
              <a:buFont typeface="Wingdings" panose="05000000000000000000" pitchFamily="2" charset="2"/>
              <a:buChar char="§"/>
            </a:pPr>
            <a:endParaRPr lang="it-IT" sz="900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Travel recovery </a:t>
            </a:r>
            <a:r>
              <a:rPr lang="en-US" sz="900" b="1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nel</a:t>
            </a: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 mondo</a:t>
            </a: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endParaRPr lang="en-US" sz="900" b="1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228600" lvl="1" indent="0" algn="l" defTabSz="685800" rtl="0" eaLnBrk="1" latinLnBrk="0" hangingPunct="1">
              <a:buFont typeface="Wingdings" panose="05000000000000000000" pitchFamily="2" charset="2"/>
              <a:buNone/>
            </a:pPr>
            <a:endParaRPr lang="it-IT" b="0" i="0" dirty="0">
              <a:solidFill>
                <a:srgbClr val="19191A"/>
              </a:solidFill>
              <a:effectLst/>
              <a:latin typeface="Titillium Web" panose="020B0604020202020204" pitchFamily="2" charset="0"/>
            </a:endParaRPr>
          </a:p>
          <a:p>
            <a:pPr marL="171450" lvl="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Reset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button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…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opportunita’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di far ripartire il settore in un ottica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piu’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sostenibile (due anni fa eravamo a parlare di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overtourism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a Venezia…)</a:t>
            </a:r>
          </a:p>
          <a:p>
            <a:pPr marL="171450" lvl="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Nuovi trends…  Friends &amp; Family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travel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e «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staycations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» … aumenta la durata del viaggio…. Con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price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sensitiveness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piu’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bassa</a:t>
            </a:r>
          </a:p>
          <a:p>
            <a:pPr marL="171450" lvl="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Citare esperienza personale a Como</a:t>
            </a:r>
          </a:p>
          <a:p>
            <a:pPr marL="171450" lvl="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E soprattutto il ruolo dei dati </a:t>
            </a:r>
            <a:r>
              <a:rPr lang="it-IT" sz="900" b="0" i="0" kern="1200" dirty="0" err="1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e’</a:t>
            </a:r>
            <a:r>
              <a:rPr lang="it-IT" sz="900" b="0" i="0" kern="1200" dirty="0">
                <a:solidFill>
                  <a:srgbClr val="19191A"/>
                </a:solidFill>
                <a:effectLst/>
                <a:latin typeface="Titillium Web" panose="020B0604020202020204" pitchFamily="2" charset="0"/>
                <a:ea typeface="+mn-ea"/>
                <a:cs typeface="+mn-cs"/>
              </a:rPr>
              <a:t> diventato dominante…</a:t>
            </a:r>
            <a:endParaRPr lang="en-US" sz="900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endParaRPr lang="en-US" sz="900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Call to action ed </a:t>
            </a:r>
            <a:r>
              <a:rPr lang="en-US" sz="900" b="1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opportunità</a:t>
            </a: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 future</a:t>
            </a: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endParaRPr lang="en-US" sz="900" b="1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0" indent="0" algn="l" defTabSz="685800" rtl="0" eaLnBrk="1" latinLnBrk="0" hangingPunct="1">
              <a:buFont typeface="Wingdings" panose="05000000000000000000" pitchFamily="2" charset="2"/>
              <a:buNone/>
            </a:pPr>
            <a:r>
              <a:rPr lang="en-US" sz="900" b="0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Collaborare</a:t>
            </a:r>
            <a:r>
              <a:rPr lang="en-US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 per</a:t>
            </a:r>
            <a:r>
              <a:rPr lang="it-IT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 sviluppare insieme soluzioni che aiuteranno ad affrontare sfide diverse come:</a:t>
            </a:r>
          </a:p>
          <a:p>
            <a:pPr marL="171450" indent="-171450" algn="l" defTabSz="685800" rtl="0" eaLnBrk="1" latinLnBrk="0" hangingPunct="1">
              <a:buFont typeface="Wingdings" panose="05000000000000000000" pitchFamily="2" charset="2"/>
              <a:buChar char="§"/>
            </a:pPr>
            <a:endParaRPr lang="it-IT" sz="900" b="1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17145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Sostenibilità ambientale</a:t>
            </a:r>
            <a:r>
              <a:rPr lang="it-IT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it-IT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indirizzare i turisti verso scelte più sostenibili ed evitare ad esempio l’over tourism (esempio navi da crociera a Venezia)</a:t>
            </a:r>
            <a:endParaRPr lang="it-IT" sz="900" b="0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  <a:p>
            <a:pPr marL="17145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it-IT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Inclusivisità</a:t>
            </a:r>
            <a:r>
              <a:rPr lang="it-IT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it-IT" dirty="0"/>
              <a:t>promuovere la sostenibilità sociale attraverso il nostro focus sull'inclusione finanziaria (esempio donne imprenditrici)</a:t>
            </a:r>
          </a:p>
          <a:p>
            <a:pPr marL="171450" indent="-171450" algn="l" defTabSz="685800" rtl="0" eaLnBrk="1" latinLnBrk="0" hangingPunct="1">
              <a:buFont typeface="Wingdings" panose="05000000000000000000" pitchFamily="2" charset="2"/>
              <a:buChar char="§"/>
            </a:pPr>
            <a:r>
              <a:rPr lang="en-US" sz="900" b="1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Sviluppo</a:t>
            </a: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rPr>
              <a:t>economico</a:t>
            </a:r>
            <a:r>
              <a:rPr lang="en-US" sz="900" b="1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900" b="0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lanciare</a:t>
            </a:r>
            <a:r>
              <a:rPr lang="en-US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programmi</a:t>
            </a:r>
            <a:r>
              <a:rPr lang="en-US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 di </a:t>
            </a:r>
            <a:r>
              <a:rPr lang="en-US" sz="900" b="0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digitalizzazione</a:t>
            </a:r>
            <a:r>
              <a:rPr lang="en-US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delle</a:t>
            </a:r>
            <a:r>
              <a:rPr lang="en-US" sz="900" b="0" kern="1200" dirty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  <a:sym typeface="Wingdings" panose="05000000000000000000" pitchFamily="2" charset="2"/>
              </a:rPr>
              <a:t> PMI</a:t>
            </a:r>
            <a:endParaRPr lang="en-US" sz="900" b="0" kern="1200" dirty="0">
              <a:solidFill>
                <a:schemeClr val="tx1"/>
              </a:solidFill>
              <a:latin typeface="Mark Offc For MC" panose="020B0504020101010102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 err="1"/>
              <a:t>Comprendere</a:t>
            </a:r>
            <a:r>
              <a:rPr lang="en-US" sz="900" b="1" dirty="0"/>
              <a:t> le </a:t>
            </a:r>
            <a:r>
              <a:rPr lang="en-US" sz="900" b="1" dirty="0" err="1"/>
              <a:t>necessità</a:t>
            </a:r>
            <a:r>
              <a:rPr lang="en-US" sz="900" b="1" dirty="0"/>
              <a:t> del turista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Trend di mercato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Benchmark della concorrenza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Comportamento del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Strategia globale per guidare il turismo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Segmentazione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Piattaforma Tourism Insights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1" dirty="0">
                <a:solidFill>
                  <a:schemeClr val="tx1"/>
                </a:solidFill>
              </a:rPr>
              <a:t>Parigi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3"/>
              </a:rPr>
              <a:t>Paris Convention and Visitors Bureau Paris tourism barometer in partnership with Mastercard - Paris tourist office (parisinfo.com)</a:t>
            </a: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Paris Convention and Visitors Bureau a Maggio 2020, hanno lanciato un «barometro del turismo» di Parigi in collaborazione con Mastercard. Questo barometro fornirà una panoramica mensile delle tendenze del turismo a Parigi. Sono stati selezionati diversi indicatori per fornire un'istantanea in tempo reale dell'attrattiva della capitale, inclusi sia i dati sul traffico aereo che l'impatto mediatico di Parigi in tutto il mondo. Questo strumento è in grado di classificare i primi dieci mercati esteri alla ricerca di voli verso la destinazione e fornisce un aggiornamento sulle prenotazioni. </a:t>
            </a:r>
            <a:endParaRPr lang="en-US" sz="9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900" b="1" dirty="0" err="1"/>
              <a:t>Proporre</a:t>
            </a:r>
            <a:r>
              <a:rPr lang="en-US" sz="900" b="1" dirty="0"/>
              <a:t> </a:t>
            </a:r>
            <a:r>
              <a:rPr lang="en-US" sz="900" b="1" dirty="0" err="1"/>
              <a:t>soluzioni</a:t>
            </a:r>
            <a:r>
              <a:rPr lang="en-US" sz="900" b="1" dirty="0"/>
              <a:t> seamless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Pianificazione del marketing e attività di targeting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Destination APP (ad es. visto elettronico, trasporti, cosa fare e quando)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Attivazione di asset di marketing (es. Priceless Cities, programmi fedeltà)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1" dirty="0"/>
              <a:t>Grecia</a:t>
            </a:r>
            <a:r>
              <a:rPr lang="it-IT" sz="900" b="1" dirty="0">
                <a:sym typeface="Wingdings" panose="05000000000000000000" pitchFamily="2" charset="2"/>
              </a:rPr>
              <a:t></a:t>
            </a:r>
            <a:r>
              <a:rPr lang="en-US" dirty="0">
                <a:hlinkClick r:id="rId4"/>
              </a:rPr>
              <a:t>GNTO Teams Up with Mastercard to Promote Greece | GTP Headlines</a:t>
            </a:r>
            <a:endParaRPr lang="it-IT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L'Organizzazione nazionale del turismo greca (GNTO) e Mastercard hanno unito le forze per promuovere la Grecia nei mercati tedesco, danese e olandese attraverso una nuova campagna che è durata fino al 30 settembre. La campagna presentava destinazioni greche e ed è stata utile per raccoglie feedback dei viaggiatori che saranno utilizzati per la formulazione di futuri progetti di marketing.</a:t>
            </a:r>
            <a:endParaRPr lang="en-US" sz="9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</a:rPr>
              <a:t>Atene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it-IT" sz="900" dirty="0">
                <a:solidFill>
                  <a:schemeClr val="tx1"/>
                </a:solidFill>
              </a:rPr>
              <a:t>https://www.greece-is.com/news/city-of-athens-woos-french-visitors-in-new-campaign/</a:t>
            </a:r>
            <a:endParaRPr lang="it-IT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La campagna "Esperienze esclusive di Atene per i titolari di carta Mastercard" mira a far conoscere ai visitatori la capitale e le sue attrazioni meno conosciute. Sono state create diverse tipologie di esperienze: Esperienza gastronomica, Simposio interattivo con Platone e altri ateniesi luminari, Tour dettaglio del Partenone. </a:t>
            </a: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900" b="1" dirty="0" err="1"/>
              <a:t>Sostenere</a:t>
            </a:r>
            <a:r>
              <a:rPr lang="en-US" sz="900" b="1" dirty="0"/>
              <a:t> il momentum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</a:rPr>
              <a:t>Dashboard e report che mostrano l'impatto delle campagne di marketing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</a:rPr>
              <a:t>Piemonte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https://www.ideawebtv.it/2021/10/19/estate-turistica-di-piena-ripresa-in-piemonte-visitatori-quasi-al-livello-del-2019-guarda-le-slide/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Collaboreremo con VisitPiemonte e UnionCamere Piemonte - due enti privati ​​locali fondati dalla “Regione Piemonte” (una delle Regioni italiane più rilevanti in termini di attrattiva turistica) responsabili di tutte le comunicazioni strategiche e le relazioni pubbliche – per fornire una serie di dashboard personalizzate che sfruttano i nostri dati transazionali.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Queste dashboard forniranno approfondimenti rilevanti per supportare decisioni strategiche e iniziative tattiche volte al rilancio dell'economia turistica locale, con focus sui piccoli e medi commercianti (che sono stati i più colpiti dalla pandemia di Covid).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Altri esempi utili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Madrid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https://www.euroweeklynews.com/2020/06/24/madrid-and-mastercard-join-forces-to-boost-the-recovery-of-tourism-in-spains-capital/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Il Comune di Madrid e Mastercard hanno unito le forze per dare impulso alla ripresa del turismo nella capitale spagnola.</a:t>
            </a: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L'autorità vuole scoprire esattamente come la pandemia ha avuto un impatto sul turismo "per aiutare a progettare una strategia 'post-shock' e, infine, per accelerare la ripresa".</a:t>
            </a: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Gotenburg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https://goteborgco.se/en/2021/05/goteborg-co-begins-working-with-mastercard-to-develop-gothenburgs-visitor-industry/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Come parte dei suoi sforzi per sviluppare Göteborg come destinazione turistica del futuro, Göteborg &amp; Co ha avviato una partnership unica con Mastercard. L'obiettivo è creare una piattaforma di dati di destinazione congiunta per l'industria dei visitatori e facilitare la ripresa post-pandemia.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Georgia</a:t>
            </a:r>
            <a:r>
              <a:rPr lang="it-IT" sz="900" b="0" dirty="0">
                <a:solidFill>
                  <a:schemeClr val="tx1"/>
                </a:solidFill>
                <a:sym typeface="Wingdings" panose="05000000000000000000" pitchFamily="2" charset="2"/>
              </a:rPr>
              <a:t>http://gtarchive.georgiatoday.ge/news/22389/Mastercard-to-Support-Revival-of-Georgia%27s-Tourism-Sector-in-Post-crisis-Period#:~:text=on%20the%20Web-,Mastercard%20to%20Support%20Revival%20of%20Georgia's%20Tourism%20Sector%20in%20Post,Mastercard%20Vice%20President%20Nicola%20Vill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>
              <a:hlinkClick r:id="rId5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hlinkClick r:id="rId5"/>
              </a:rPr>
              <a:t>Have data, will travel: Why the tourism industry needs data analytics for a recovery (mastercard.com)</a:t>
            </a: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Mastercard aiuterà a sostenere lo sviluppo del settore turistico della Georgia nel periodo post-crisi. Si collaborerà per lo sviluppo delle tecnologie digitali, i pagamenti elettronici e l'analisi dei dati per rilanciare il turismo nel periodo Post-pandemico.</a:t>
            </a: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4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 err="1"/>
              <a:t>Comprendere</a:t>
            </a:r>
            <a:r>
              <a:rPr lang="en-US" sz="900" b="1" dirty="0"/>
              <a:t> le </a:t>
            </a:r>
            <a:r>
              <a:rPr lang="en-US" sz="900" b="1" dirty="0" err="1"/>
              <a:t>necessità</a:t>
            </a:r>
            <a:r>
              <a:rPr lang="en-US" sz="900" b="1" dirty="0"/>
              <a:t> del turista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Trend di mercato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Benchmark della concorrenza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Comportamento del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Strategia globale per guidare il turismo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Segmentazione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Piattaforma Tourism Insights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1" dirty="0">
                <a:solidFill>
                  <a:schemeClr val="tx1"/>
                </a:solidFill>
              </a:rPr>
              <a:t>Parigi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3"/>
              </a:rPr>
              <a:t>Paris Convention and Visitors Bureau Paris tourism barometer in partnership with Mastercard - Paris tourist office (parisinfo.com)</a:t>
            </a: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Paris Convention and Visitors Bureau a Maggio 2020, hanno lanciato un «barometro del turismo» di Parigi in collaborazione con Mastercard. Questo barometro fornirà una panoramica mensile delle tendenze del turismo a Parigi. Sono stati selezionati diversi indicatori per fornire un'istantanea in tempo reale dell'attrattiva della capitale, inclusi sia i dati sul traffico aereo che l'impatto mediatico di Parigi in tutto il mondo. Questo strumento è in grado di classificare i primi dieci mercati esteri alla ricerca di voli verso la destinazione e fornisce un aggiornamento sulle prenotazioni. </a:t>
            </a:r>
            <a:endParaRPr lang="en-US" sz="9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900" b="1" dirty="0" err="1"/>
              <a:t>Proporre</a:t>
            </a:r>
            <a:r>
              <a:rPr lang="en-US" sz="900" b="1" dirty="0"/>
              <a:t> </a:t>
            </a:r>
            <a:r>
              <a:rPr lang="en-US" sz="900" b="1" dirty="0" err="1"/>
              <a:t>soluzioni</a:t>
            </a:r>
            <a:r>
              <a:rPr lang="en-US" sz="900" b="1" dirty="0"/>
              <a:t> seamless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Pianificazione del marketing e attività di targeting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Destination APP (ad es. visto elettronico, trasporti, cosa fare e quando)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900" dirty="0">
                <a:solidFill>
                  <a:schemeClr val="tx1"/>
                </a:solidFill>
              </a:rPr>
              <a:t>Attivazione di asset di marketing (es. Priceless Cities, programmi fedeltà)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9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1" dirty="0"/>
              <a:t>Grecia</a:t>
            </a:r>
            <a:r>
              <a:rPr lang="it-IT" sz="900" b="1" dirty="0">
                <a:sym typeface="Wingdings" panose="05000000000000000000" pitchFamily="2" charset="2"/>
              </a:rPr>
              <a:t></a:t>
            </a:r>
            <a:r>
              <a:rPr lang="en-US" dirty="0">
                <a:hlinkClick r:id="rId4"/>
              </a:rPr>
              <a:t>GNTO Teams Up with Mastercard to Promote Greece | GTP Headlines</a:t>
            </a:r>
            <a:endParaRPr lang="it-IT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L'Organizzazione nazionale del turismo greca (GNTO) e Mastercard hanno unito le forze per promuovere la Grecia nei mercati tedesco, danese e olandese attraverso una nuova campagna che è durata fino al 30 settembre. La campagna presentava destinazioni greche e ed è stata utile per raccoglie feedback dei viaggiatori che saranno utilizzati per la formulazione di futuri progetti di marketing.</a:t>
            </a:r>
            <a:endParaRPr lang="en-US" sz="900" b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</a:rPr>
              <a:t>Atene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it-IT" sz="900" dirty="0">
                <a:solidFill>
                  <a:schemeClr val="tx1"/>
                </a:solidFill>
              </a:rPr>
              <a:t>https://www.greece-is.com/news/city-of-athens-woos-french-visitors-in-new-campaign/</a:t>
            </a:r>
            <a:endParaRPr lang="it-IT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900" b="0" dirty="0"/>
              <a:t>La campagna "Esperienze esclusive di Atene per i titolari di carta Mastercard" mira a far conoscere ai visitatori la capitale e le sue attrazioni meno conosciute. Sono state create diverse tipologie di esperienze: Esperienza gastronomica, Simposio interattivo con Platone e altri ateniesi luminari, Tour dettaglio del Partenone. </a:t>
            </a: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9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900" b="1" dirty="0" err="1"/>
              <a:t>Sostenere</a:t>
            </a:r>
            <a:r>
              <a:rPr lang="en-US" sz="900" b="1" dirty="0"/>
              <a:t> il momentum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</a:rPr>
              <a:t>Dashboard e report che mostrano l'impatto delle campagne di marketing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</a:rPr>
              <a:t>Piemonte</a:t>
            </a: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https://www.ideawebtv.it/2021/10/19/estate-turistica-di-piena-ripresa-in-piemonte-visitatori-quasi-al-livello-del-2019-guarda-le-slide/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Collaboreremo con VisitPiemonte e UnionCamere Piemonte - due enti privati ​​locali fondati dalla “Regione Piemonte” (una delle Regioni italiane più rilevanti in termini di attrattiva turistica) responsabili di tutte le comunicazioni strategiche e le relazioni pubbliche – per fornire una serie di dashboard personalizzate che sfruttano i nostri dati transazionali.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Queste dashboard forniranno approfondimenti rilevanti per supportare decisioni strategiche e iniziative tattiche volte al rilancio dell'economia turistica locale, con focus sui piccoli e medi commercianti (che sono stati i più colpiti dalla pandemia di Covid).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Altri esempi utili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Madrid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https://www.euroweeklynews.com/2020/06/24/madrid-and-mastercard-join-forces-to-boost-the-recovery-of-tourism-in-spains-capital/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Il Comune di Madrid e Mastercard hanno unito le forze per dare impulso alla ripresa del turismo nella capitale spagnola.</a:t>
            </a: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L'autorità vuole scoprire esattamente come la pandemia ha avuto un impatto sul turismo "per aiutare a progettare una strategia 'post-shock' e, infine, per accelerare la ripresa".</a:t>
            </a: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Gotenburg</a:t>
            </a: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https://goteborgco.se/en/2021/05/goteborg-co-begins-working-with-mastercard-to-develop-gothenburgs-visitor-industry/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  <a:sym typeface="Wingdings" panose="05000000000000000000" pitchFamily="2" charset="2"/>
              </a:rPr>
              <a:t>Come parte dei suoi sforzi per sviluppare Göteborg come destinazione turistica del futuro, Göteborg &amp; Co ha avviato una partnership unica con Mastercard. L'obiettivo è creare una piattaforma di dati di destinazione congiunta per l'industria dei visitatori e facilitare la ripresa post-pandemia.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sz="900" b="1" dirty="0">
                <a:solidFill>
                  <a:schemeClr val="tx1"/>
                </a:solidFill>
                <a:sym typeface="Wingdings" panose="05000000000000000000" pitchFamily="2" charset="2"/>
              </a:rPr>
              <a:t>Georgia</a:t>
            </a:r>
            <a:r>
              <a:rPr lang="it-IT" sz="900" b="0" dirty="0">
                <a:solidFill>
                  <a:schemeClr val="tx1"/>
                </a:solidFill>
                <a:sym typeface="Wingdings" panose="05000000000000000000" pitchFamily="2" charset="2"/>
              </a:rPr>
              <a:t>http://gtarchive.georgiatoday.ge/news/22389/Mastercard-to-Support-Revival-of-Georgia%27s-Tourism-Sector-in-Post-crisis-Period#:~:text=on%20the%20Web-,Mastercard%20to%20Support%20Revival%20of%20Georgia's%20Tourism%20Sector%20in%20Post,Mastercard%20Vice%20President%20Nicola%20Vill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>
              <a:hlinkClick r:id="rId5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hlinkClick r:id="rId5"/>
              </a:rPr>
              <a:t>Have data, will travel: Why the tourism industry needs data analytics for a recovery (mastercard.com)</a:t>
            </a: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IT" dirty="0"/>
              <a:t>Mastercard aiuterà a sostenere lo sviluppo del settore turistico della Georgia nel periodo post-crisi. Si collaborerà per lo sviluppo delle tecnologie digitali, i pagamenti elettronici e l'analisi dei dati per rilanciare il turismo nel periodo Post-pandemico.</a:t>
            </a:r>
            <a:endParaRPr lang="it-IT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0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aphic 9">
            <a:extLst>
              <a:ext uri="{FF2B5EF4-FFF2-40B4-BE49-F238E27FC236}">
                <a16:creationId xmlns:a16="http://schemas.microsoft.com/office/drawing/2014/main" id="{28569B48-3CBC-4E67-8F4C-8DE5AF65916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118976-F83B-4161-8DA3-9BD54B2A61B3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533C0F-710F-43B4-AB60-15799585F936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5A42B5-E23A-4E96-ABCD-201030ED05A6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8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8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long tit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164593" y="727513"/>
            <a:ext cx="3897622" cy="359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4679824" y="727555"/>
            <a:ext cx="3897623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23"/>
            <a:ext cx="2642070" cy="412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5377" y="192023"/>
            <a:ext cx="2642070" cy="412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40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long title) with Sub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5"/>
            <a:ext cx="2642616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727555"/>
            <a:ext cx="2642616" cy="359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6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7"/>
            <a:ext cx="2642616" cy="4129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192087"/>
            <a:ext cx="2642616" cy="4129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7"/>
            <a:ext cx="2642616" cy="4129257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5934831" y="192087"/>
            <a:ext cx="2642616" cy="4129257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5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lon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412855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1"/>
            <a:ext cx="9144000" cy="4563910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5355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5238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FC7AEDB7-9474-4069-B4D4-90D81ACEA78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4F48FD-74BA-4822-AAA7-5023C048C43B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F80409-8248-4F08-B70D-7CDEDBB80330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F2DFB3-402C-4089-890D-CDB8ABDAB783}"/>
                </a:ext>
              </a:extLst>
            </p:cNvPr>
            <p:cNvSpPr/>
            <p:nvPr/>
          </p:nvSpPr>
          <p:spPr bwMode="gray">
            <a:xfrm>
              <a:off x="803719" y="1309322"/>
              <a:ext cx="561975" cy="695323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63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3696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932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6671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B96E7C20-9D5B-4B22-8E28-AA0C8A79B1D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17C018-D808-4F4A-89EC-7FB08C50DEC6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234C8A-EDFE-44F9-B336-B874D8FBCFF4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233F1A-C03B-4B5A-A406-CC4E8F93C8B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8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735302" y="162763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A6011C-9C86-479C-B246-782AA50C00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4736593" y="292608"/>
            <a:ext cx="2560320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12B85802-BB39-4C5D-A505-1607C4D030E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F22D6E-0EEA-49F1-90F5-07F1770A122C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7D5DE4-5B24-402B-B21C-66683008D4C8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222EFE-0F64-4BE7-87F0-0BD8C2C5055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32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736593" y="292608"/>
            <a:ext cx="2560320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736594" y="162763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4" name="Graphic 9">
            <a:extLst>
              <a:ext uri="{FF2B5EF4-FFF2-40B4-BE49-F238E27FC236}">
                <a16:creationId xmlns:a16="http://schemas.microsoft.com/office/drawing/2014/main" id="{A997D84B-8700-4048-9AFB-D2EE18AAB3F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B1EA1D-AF85-4582-B713-59B65B319019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CE11EF-BDAB-4188-9F79-B9A1F623891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FB5709-A4E1-44C9-AF52-CBCBBC9D571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84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G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907014-6222-48C8-8BF4-F1CD909E90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3696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835165F6-C617-48D4-88BD-8DAB507BC6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5E62B0-9698-40CD-98C6-5E76706D8EEE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1BD7A6-CF8A-491C-A7B1-3AC7F0BAC2C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2A0427-CDA9-4104-80E0-62E1A331DB9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497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G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68F5605-B119-4D18-B4B6-D5629B4436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292608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726671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grpSp>
        <p:nvGrpSpPr>
          <p:cNvPr id="12" name="Graphic 9">
            <a:extLst>
              <a:ext uri="{FF2B5EF4-FFF2-40B4-BE49-F238E27FC236}">
                <a16:creationId xmlns:a16="http://schemas.microsoft.com/office/drawing/2014/main" id="{B96E7C20-9D5B-4B22-8E28-AA0C8A79B1D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17C018-D808-4F4A-89EC-7FB08C50DEC6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234C8A-EDFE-44F9-B336-B874D8FBCFF4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233F1A-C03B-4B5A-A406-CC4E8F93C8B4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1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1" y="2717911"/>
            <a:ext cx="6702552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1" y="1430456"/>
            <a:ext cx="6702552" cy="1274195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A4AE44F8-1426-47A8-AD24-1B39E53FC2A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E3135D-F028-4808-98B4-75D1C3D0E912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CE0B3E-E368-402F-BDF2-14974FDD38A3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8284E4-ECF5-4258-A538-80CAEFFEE4A2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6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Dark">
    <p:bg bwMode="gray">
      <p:bgPr>
        <a:solidFill>
          <a:srgbClr val="24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36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736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ForMC Nrw O" panose="020B0506020201010104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4736592" y="2717911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4736592" y="1627432"/>
            <a:ext cx="4365625" cy="107721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000" b="0">
                <a:solidFill>
                  <a:srgbClr val="FFFFFF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EC174CAE-497F-4E7B-84CB-F92F060DD7F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02112A1-9683-450E-B8A2-06BB6B84FDDE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D67448-829A-4CEE-8E92-CEB47F8F013D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655F13-44A2-4E56-BAD4-49EDFD7B63C1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8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- 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>Get </a:t>
            </a:r>
            <a:r>
              <a:rPr lang="en-US" dirty="0" err="1"/>
              <a:t>Mastercard</a:t>
            </a:r>
            <a:r>
              <a:rPr lang="en-US" dirty="0"/>
              <a:t> approved photography and</a:t>
            </a:r>
            <a:br>
              <a:rPr lang="en-US" dirty="0"/>
            </a:br>
            <a:r>
              <a:rPr lang="en-US" dirty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36592" y="3466431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ForMC Nrw O" panose="020B0506020201010104" pitchFamily="34" charset="0"/>
              </a:defRPr>
            </a:lvl1pPr>
          </a:lstStyle>
          <a:p>
            <a:pPr marL="0" lvl="0" indent="0"/>
            <a:r>
              <a:rPr lang="en-US" dirty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736592" y="3166956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ForMC Nrw O" panose="020B0506020201010104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4736592" y="2717911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4736592" y="1627432"/>
            <a:ext cx="4365625" cy="107721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  <a:latin typeface="Mark Offc For MC Extra Light" panose="020B040402010101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D987D73D-9CBF-4D4A-9C6D-C2A04B4CDB3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8899" y="258318"/>
            <a:ext cx="595440" cy="370757"/>
            <a:chOff x="248864" y="1309239"/>
            <a:chExt cx="1116830" cy="69540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464F4A-AA1E-412C-AC88-620F9044FCB8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59E2ED-8B2B-4FC0-8A68-EBBCA7E2F04A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8818FD-F4B8-4217-A2EA-8851C8CEE666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8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88412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458009" cy="4125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164594" y="727556"/>
            <a:ext cx="8412854" cy="3592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long), Subtitle and Content (no bullets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727556"/>
            <a:ext cx="5458009" cy="3593789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727556"/>
            <a:ext cx="2725896" cy="717196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4" y="192025"/>
            <a:ext cx="8412854" cy="310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88F1CA7-5085-4BE2-A7D1-8790B5996F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326790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31" imgW="471" imgH="470" progId="TCLayout.ActiveDocument.1">
                  <p:embed/>
                </p:oleObj>
              </mc:Choice>
              <mc:Fallback>
                <p:oleObj name="think-cell Slide" r:id="rId31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gal"/>
          <p:cNvSpPr/>
          <p:nvPr/>
        </p:nvSpPr>
        <p:spPr bwMode="gray">
          <a:xfrm>
            <a:off x="8980380" y="3130867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/>
            <a:r>
              <a:rPr lang="en-US" sz="400" b="0" cap="none" baseline="0" noProof="0">
                <a:solidFill>
                  <a:srgbClr val="A2A2A2"/>
                </a:solidFill>
                <a:latin typeface="Mark Offc For MC" panose="020B0504020101010102" pitchFamily="34" charset="0"/>
              </a:rPr>
              <a:t>©2022 Mastercard. Proprietary and Confidential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7492" y="4810812"/>
            <a:ext cx="228598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40082" y="4810812"/>
            <a:ext cx="3319272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l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6628632" y="4810812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marzo 31, 2022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90" y="192024"/>
            <a:ext cx="5458358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4" name="Graphic 9">
            <a:extLst>
              <a:ext uri="{FF2B5EF4-FFF2-40B4-BE49-F238E27FC236}">
                <a16:creationId xmlns:a16="http://schemas.microsoft.com/office/drawing/2014/main" id="{365FFD04-32CD-42E8-AB33-F3E93FC9D37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401987" y="4695711"/>
            <a:ext cx="482352" cy="300342"/>
            <a:chOff x="248864" y="1309239"/>
            <a:chExt cx="1116830" cy="69540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3C96D2-0175-49F5-84A9-989686AF4BEC}"/>
                </a:ext>
              </a:extLst>
            </p:cNvPr>
            <p:cNvSpPr/>
            <p:nvPr/>
          </p:nvSpPr>
          <p:spPr bwMode="gray">
            <a:xfrm>
              <a:off x="653702" y="1382595"/>
              <a:ext cx="314326" cy="552451"/>
            </a:xfrm>
            <a:custGeom>
              <a:avLst/>
              <a:gdLst>
                <a:gd name="connsiteX0" fmla="*/ 7144 w 314325"/>
                <a:gd name="connsiteY0" fmla="*/ 7144 h 552450"/>
                <a:gd name="connsiteX1" fmla="*/ 307181 w 314325"/>
                <a:gd name="connsiteY1" fmla="*/ 7144 h 552450"/>
                <a:gd name="connsiteX2" fmla="*/ 307181 w 314325"/>
                <a:gd name="connsiteY2" fmla="*/ 546354 h 552450"/>
                <a:gd name="connsiteX3" fmla="*/ 7144 w 314325"/>
                <a:gd name="connsiteY3" fmla="*/ 5463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5245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575159-1EA0-47EC-A342-C29256969DF2}"/>
                </a:ext>
              </a:extLst>
            </p:cNvPr>
            <p:cNvSpPr/>
            <p:nvPr/>
          </p:nvSpPr>
          <p:spPr bwMode="gray">
            <a:xfrm>
              <a:off x="248864" y="1309239"/>
              <a:ext cx="561975" cy="695324"/>
            </a:xfrm>
            <a:custGeom>
              <a:avLst/>
              <a:gdLst>
                <a:gd name="connsiteX0" fmla="*/ 431031 w 561975"/>
                <a:gd name="connsiteY0" fmla="*/ 350058 h 695325"/>
                <a:gd name="connsiteX1" fmla="*/ 562000 w 561975"/>
                <a:gd name="connsiteY1" fmla="*/ 80501 h 695325"/>
                <a:gd name="connsiteX2" fmla="*/ 80501 w 561975"/>
                <a:gd name="connsiteY2" fmla="*/ 138117 h 695325"/>
                <a:gd name="connsiteX3" fmla="*/ 138117 w 561975"/>
                <a:gd name="connsiteY3" fmla="*/ 619616 h 695325"/>
                <a:gd name="connsiteX4" fmla="*/ 562000 w 561975"/>
                <a:gd name="connsiteY4" fmla="*/ 619616 h 695325"/>
                <a:gd name="connsiteX5" fmla="*/ 431031 w 561975"/>
                <a:gd name="connsiteY5" fmla="*/ 3500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975" h="695325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BB922E-38FB-4554-912E-59A49A219300}"/>
                </a:ext>
              </a:extLst>
            </p:cNvPr>
            <p:cNvSpPr/>
            <p:nvPr/>
          </p:nvSpPr>
          <p:spPr bwMode="gray">
            <a:xfrm>
              <a:off x="803719" y="1309321"/>
              <a:ext cx="561975" cy="695324"/>
            </a:xfrm>
            <a:custGeom>
              <a:avLst/>
              <a:gdLst>
                <a:gd name="connsiteX0" fmla="*/ 561880 w 561975"/>
                <a:gd name="connsiteY0" fmla="*/ 349975 h 695325"/>
                <a:gd name="connsiteX1" fmla="*/ 218897 w 561975"/>
                <a:gd name="connsiteY1" fmla="*/ 692793 h 695325"/>
                <a:gd name="connsiteX2" fmla="*/ 7144 w 561975"/>
                <a:gd name="connsiteY2" fmla="*/ 619533 h 695325"/>
                <a:gd name="connsiteX3" fmla="*/ 64760 w 561975"/>
                <a:gd name="connsiteY3" fmla="*/ 138034 h 695325"/>
                <a:gd name="connsiteX4" fmla="*/ 7144 w 561975"/>
                <a:gd name="connsiteY4" fmla="*/ 80418 h 695325"/>
                <a:gd name="connsiteX5" fmla="*/ 488620 w 561975"/>
                <a:gd name="connsiteY5" fmla="*/ 138222 h 695325"/>
                <a:gd name="connsiteX6" fmla="*/ 561880 w 561975"/>
                <a:gd name="connsiteY6" fmla="*/ 349975 h 695325"/>
                <a:gd name="connsiteX7" fmla="*/ 529209 w 561975"/>
                <a:gd name="connsiteY7" fmla="*/ 562478 h 695325"/>
                <a:gd name="connsiteX8" fmla="*/ 529209 w 561975"/>
                <a:gd name="connsiteY8" fmla="*/ 551429 h 695325"/>
                <a:gd name="connsiteX9" fmla="*/ 533686 w 561975"/>
                <a:gd name="connsiteY9" fmla="*/ 551429 h 695325"/>
                <a:gd name="connsiteX10" fmla="*/ 533686 w 561975"/>
                <a:gd name="connsiteY10" fmla="*/ 549143 h 695325"/>
                <a:gd name="connsiteX11" fmla="*/ 522446 w 561975"/>
                <a:gd name="connsiteY11" fmla="*/ 549143 h 695325"/>
                <a:gd name="connsiteX12" fmla="*/ 522446 w 561975"/>
                <a:gd name="connsiteY12" fmla="*/ 551429 h 695325"/>
                <a:gd name="connsiteX13" fmla="*/ 526828 w 561975"/>
                <a:gd name="connsiteY13" fmla="*/ 551429 h 695325"/>
                <a:gd name="connsiteX14" fmla="*/ 526828 w 561975"/>
                <a:gd name="connsiteY14" fmla="*/ 562478 h 695325"/>
                <a:gd name="connsiteX15" fmla="*/ 551212 w 561975"/>
                <a:gd name="connsiteY15" fmla="*/ 562478 h 695325"/>
                <a:gd name="connsiteX16" fmla="*/ 551212 w 561975"/>
                <a:gd name="connsiteY16" fmla="*/ 549143 h 695325"/>
                <a:gd name="connsiteX17" fmla="*/ 547687 w 561975"/>
                <a:gd name="connsiteY17" fmla="*/ 549143 h 695325"/>
                <a:gd name="connsiteX18" fmla="*/ 543687 w 561975"/>
                <a:gd name="connsiteY18" fmla="*/ 558668 h 695325"/>
                <a:gd name="connsiteX19" fmla="*/ 539686 w 561975"/>
                <a:gd name="connsiteY19" fmla="*/ 549143 h 695325"/>
                <a:gd name="connsiteX20" fmla="*/ 536258 w 561975"/>
                <a:gd name="connsiteY20" fmla="*/ 549143 h 695325"/>
                <a:gd name="connsiteX21" fmla="*/ 536258 w 561975"/>
                <a:gd name="connsiteY21" fmla="*/ 562478 h 695325"/>
                <a:gd name="connsiteX22" fmla="*/ 538734 w 561975"/>
                <a:gd name="connsiteY22" fmla="*/ 562478 h 695325"/>
                <a:gd name="connsiteX23" fmla="*/ 538734 w 561975"/>
                <a:gd name="connsiteY23" fmla="*/ 552382 h 695325"/>
                <a:gd name="connsiteX24" fmla="*/ 542449 w 561975"/>
                <a:gd name="connsiteY24" fmla="*/ 561049 h 695325"/>
                <a:gd name="connsiteX25" fmla="*/ 545020 w 561975"/>
                <a:gd name="connsiteY25" fmla="*/ 561049 h 695325"/>
                <a:gd name="connsiteX26" fmla="*/ 548735 w 561975"/>
                <a:gd name="connsiteY26" fmla="*/ 552382 h 695325"/>
                <a:gd name="connsiteX27" fmla="*/ 548735 w 561975"/>
                <a:gd name="connsiteY27" fmla="*/ 56247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1975" h="695325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63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Mark Offc For MC Medium" panose="020B06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620">
          <p15:clr>
            <a:srgbClr val="F26B43"/>
          </p15:clr>
        </p15:guide>
        <p15:guide id="8" pos="2880">
          <p15:clr>
            <a:srgbClr val="F26B43"/>
          </p15:clr>
        </p15:guide>
        <p15:guide id="9" pos="1919">
          <p15:clr>
            <a:srgbClr val="F26B43"/>
          </p15:clr>
        </p15:guide>
        <p15:guide id="10" pos="3843">
          <p15:clr>
            <a:srgbClr val="F26B43"/>
          </p15:clr>
        </p15:guide>
        <p15:guide id="11" orient="horz" pos="2903">
          <p15:clr>
            <a:srgbClr val="F26B43"/>
          </p15:clr>
        </p15:guide>
        <p15:guide id="12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image" Target="../media/image11.jpeg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5" Type="http://schemas.openxmlformats.org/officeDocument/2006/relationships/tags" Target="../tags/tag9.xml"/><Relationship Id="rId61" Type="http://schemas.openxmlformats.org/officeDocument/2006/relationships/image" Target="../media/image1.emf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chart" Target="../charts/chart1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oleObject" Target="../embeddings/oleObject5.bin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6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8E591A10-CEB1-411E-B643-92ACC83203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94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84" imgH="385" progId="TCLayout.ActiveDocument.1">
                  <p:embed/>
                </p:oleObj>
              </mc:Choice>
              <mc:Fallback>
                <p:oleObj name="think-cell Slid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7C2EFED-9E1D-4660-A7F8-E04D0CFB6B03}"/>
              </a:ext>
            </a:extLst>
          </p:cNvPr>
          <p:cNvGrpSpPr/>
          <p:nvPr/>
        </p:nvGrpSpPr>
        <p:grpSpPr>
          <a:xfrm>
            <a:off x="-2355" y="1"/>
            <a:ext cx="9143999" cy="5143499"/>
            <a:chOff x="0" y="0"/>
            <a:chExt cx="9143999" cy="51434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1246F7-27C6-4720-B9DF-6973304C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E71B0FF6-C384-4E11-ACE0-A462C0F4853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288899" y="258318"/>
              <a:ext cx="595440" cy="370757"/>
              <a:chOff x="248864" y="1309239"/>
              <a:chExt cx="1116830" cy="69540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EB7FAE3-FD5D-49ED-B2B9-9BA36759B6C1}"/>
                  </a:ext>
                </a:extLst>
              </p:cNvPr>
              <p:cNvSpPr/>
              <p:nvPr/>
            </p:nvSpPr>
            <p:spPr bwMode="gray">
              <a:xfrm>
                <a:off x="653702" y="1382595"/>
                <a:ext cx="314326" cy="552451"/>
              </a:xfrm>
              <a:custGeom>
                <a:avLst/>
                <a:gdLst>
                  <a:gd name="connsiteX0" fmla="*/ 7144 w 314325"/>
                  <a:gd name="connsiteY0" fmla="*/ 7144 h 552450"/>
                  <a:gd name="connsiteX1" fmla="*/ 307181 w 314325"/>
                  <a:gd name="connsiteY1" fmla="*/ 7144 h 552450"/>
                  <a:gd name="connsiteX2" fmla="*/ 307181 w 314325"/>
                  <a:gd name="connsiteY2" fmla="*/ 546354 h 552450"/>
                  <a:gd name="connsiteX3" fmla="*/ 7144 w 314325"/>
                  <a:gd name="connsiteY3" fmla="*/ 54635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552450">
                    <a:moveTo>
                      <a:pt x="7144" y="7144"/>
                    </a:moveTo>
                    <a:lnTo>
                      <a:pt x="307181" y="7144"/>
                    </a:lnTo>
                    <a:lnTo>
                      <a:pt x="307181" y="546354"/>
                    </a:lnTo>
                    <a:lnTo>
                      <a:pt x="7144" y="546354"/>
                    </a:lnTo>
                    <a:close/>
                  </a:path>
                </a:pathLst>
              </a:custGeom>
              <a:solidFill>
                <a:srgbClr val="FF5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EA6BEE3-6DC0-462B-ACB3-B6F440BB30E9}"/>
                  </a:ext>
                </a:extLst>
              </p:cNvPr>
              <p:cNvSpPr/>
              <p:nvPr/>
            </p:nvSpPr>
            <p:spPr bwMode="gray">
              <a:xfrm>
                <a:off x="248864" y="1309239"/>
                <a:ext cx="561975" cy="695324"/>
              </a:xfrm>
              <a:custGeom>
                <a:avLst/>
                <a:gdLst>
                  <a:gd name="connsiteX0" fmla="*/ 431031 w 561975"/>
                  <a:gd name="connsiteY0" fmla="*/ 350058 h 695325"/>
                  <a:gd name="connsiteX1" fmla="*/ 562000 w 561975"/>
                  <a:gd name="connsiteY1" fmla="*/ 80501 h 695325"/>
                  <a:gd name="connsiteX2" fmla="*/ 80501 w 561975"/>
                  <a:gd name="connsiteY2" fmla="*/ 138117 h 695325"/>
                  <a:gd name="connsiteX3" fmla="*/ 138117 w 561975"/>
                  <a:gd name="connsiteY3" fmla="*/ 619616 h 695325"/>
                  <a:gd name="connsiteX4" fmla="*/ 562000 w 561975"/>
                  <a:gd name="connsiteY4" fmla="*/ 619616 h 695325"/>
                  <a:gd name="connsiteX5" fmla="*/ 431031 w 561975"/>
                  <a:gd name="connsiteY5" fmla="*/ 350058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975" h="695325">
                    <a:moveTo>
                      <a:pt x="431031" y="350058"/>
                    </a:moveTo>
                    <a:cubicBezTo>
                      <a:pt x="430905" y="244845"/>
                      <a:pt x="479209" y="145428"/>
                      <a:pt x="562000" y="80501"/>
                    </a:cubicBezTo>
                    <a:cubicBezTo>
                      <a:pt x="413127" y="-36551"/>
                      <a:pt x="197553" y="-10756"/>
                      <a:pt x="80501" y="138117"/>
                    </a:cubicBezTo>
                    <a:cubicBezTo>
                      <a:pt x="-36551" y="286989"/>
                      <a:pt x="-10756" y="502564"/>
                      <a:pt x="138117" y="619616"/>
                    </a:cubicBezTo>
                    <a:cubicBezTo>
                      <a:pt x="262491" y="717406"/>
                      <a:pt x="437626" y="717406"/>
                      <a:pt x="562000" y="619616"/>
                    </a:cubicBezTo>
                    <a:cubicBezTo>
                      <a:pt x="479209" y="554688"/>
                      <a:pt x="430905" y="455272"/>
                      <a:pt x="431031" y="350058"/>
                    </a:cubicBezTo>
                    <a:close/>
                  </a:path>
                </a:pathLst>
              </a:custGeom>
              <a:solidFill>
                <a:srgbClr val="EB00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43E7F0F-F4F9-4697-BB20-75C41DD9BA1C}"/>
                  </a:ext>
                </a:extLst>
              </p:cNvPr>
              <p:cNvSpPr/>
              <p:nvPr/>
            </p:nvSpPr>
            <p:spPr bwMode="gray">
              <a:xfrm>
                <a:off x="803719" y="1309321"/>
                <a:ext cx="561975" cy="695324"/>
              </a:xfrm>
              <a:custGeom>
                <a:avLst/>
                <a:gdLst>
                  <a:gd name="connsiteX0" fmla="*/ 561880 w 561975"/>
                  <a:gd name="connsiteY0" fmla="*/ 349975 h 695325"/>
                  <a:gd name="connsiteX1" fmla="*/ 218897 w 561975"/>
                  <a:gd name="connsiteY1" fmla="*/ 692793 h 695325"/>
                  <a:gd name="connsiteX2" fmla="*/ 7144 w 561975"/>
                  <a:gd name="connsiteY2" fmla="*/ 619533 h 695325"/>
                  <a:gd name="connsiteX3" fmla="*/ 64760 w 561975"/>
                  <a:gd name="connsiteY3" fmla="*/ 138034 h 695325"/>
                  <a:gd name="connsiteX4" fmla="*/ 7144 w 561975"/>
                  <a:gd name="connsiteY4" fmla="*/ 80418 h 695325"/>
                  <a:gd name="connsiteX5" fmla="*/ 488620 w 561975"/>
                  <a:gd name="connsiteY5" fmla="*/ 138222 h 695325"/>
                  <a:gd name="connsiteX6" fmla="*/ 561880 w 561975"/>
                  <a:gd name="connsiteY6" fmla="*/ 349975 h 695325"/>
                  <a:gd name="connsiteX7" fmla="*/ 529209 w 561975"/>
                  <a:gd name="connsiteY7" fmla="*/ 562478 h 695325"/>
                  <a:gd name="connsiteX8" fmla="*/ 529209 w 561975"/>
                  <a:gd name="connsiteY8" fmla="*/ 551429 h 695325"/>
                  <a:gd name="connsiteX9" fmla="*/ 533686 w 561975"/>
                  <a:gd name="connsiteY9" fmla="*/ 551429 h 695325"/>
                  <a:gd name="connsiteX10" fmla="*/ 533686 w 561975"/>
                  <a:gd name="connsiteY10" fmla="*/ 549143 h 695325"/>
                  <a:gd name="connsiteX11" fmla="*/ 522446 w 561975"/>
                  <a:gd name="connsiteY11" fmla="*/ 549143 h 695325"/>
                  <a:gd name="connsiteX12" fmla="*/ 522446 w 561975"/>
                  <a:gd name="connsiteY12" fmla="*/ 551429 h 695325"/>
                  <a:gd name="connsiteX13" fmla="*/ 526828 w 561975"/>
                  <a:gd name="connsiteY13" fmla="*/ 551429 h 695325"/>
                  <a:gd name="connsiteX14" fmla="*/ 526828 w 561975"/>
                  <a:gd name="connsiteY14" fmla="*/ 562478 h 695325"/>
                  <a:gd name="connsiteX15" fmla="*/ 551212 w 561975"/>
                  <a:gd name="connsiteY15" fmla="*/ 562478 h 695325"/>
                  <a:gd name="connsiteX16" fmla="*/ 551212 w 561975"/>
                  <a:gd name="connsiteY16" fmla="*/ 549143 h 695325"/>
                  <a:gd name="connsiteX17" fmla="*/ 547687 w 561975"/>
                  <a:gd name="connsiteY17" fmla="*/ 549143 h 695325"/>
                  <a:gd name="connsiteX18" fmla="*/ 543687 w 561975"/>
                  <a:gd name="connsiteY18" fmla="*/ 558668 h 695325"/>
                  <a:gd name="connsiteX19" fmla="*/ 539686 w 561975"/>
                  <a:gd name="connsiteY19" fmla="*/ 549143 h 695325"/>
                  <a:gd name="connsiteX20" fmla="*/ 536258 w 561975"/>
                  <a:gd name="connsiteY20" fmla="*/ 549143 h 695325"/>
                  <a:gd name="connsiteX21" fmla="*/ 536258 w 561975"/>
                  <a:gd name="connsiteY21" fmla="*/ 562478 h 695325"/>
                  <a:gd name="connsiteX22" fmla="*/ 538734 w 561975"/>
                  <a:gd name="connsiteY22" fmla="*/ 562478 h 695325"/>
                  <a:gd name="connsiteX23" fmla="*/ 538734 w 561975"/>
                  <a:gd name="connsiteY23" fmla="*/ 552382 h 695325"/>
                  <a:gd name="connsiteX24" fmla="*/ 542449 w 561975"/>
                  <a:gd name="connsiteY24" fmla="*/ 561049 h 695325"/>
                  <a:gd name="connsiteX25" fmla="*/ 545020 w 561975"/>
                  <a:gd name="connsiteY25" fmla="*/ 561049 h 695325"/>
                  <a:gd name="connsiteX26" fmla="*/ 548735 w 561975"/>
                  <a:gd name="connsiteY26" fmla="*/ 552382 h 695325"/>
                  <a:gd name="connsiteX27" fmla="*/ 548735 w 561975"/>
                  <a:gd name="connsiteY27" fmla="*/ 562478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61975" h="695325">
                    <a:moveTo>
                      <a:pt x="561880" y="349975"/>
                    </a:moveTo>
                    <a:cubicBezTo>
                      <a:pt x="561834" y="539354"/>
                      <a:pt x="408276" y="692838"/>
                      <a:pt x="218897" y="692793"/>
                    </a:cubicBezTo>
                    <a:cubicBezTo>
                      <a:pt x="142100" y="692774"/>
                      <a:pt x="67533" y="666976"/>
                      <a:pt x="7144" y="619533"/>
                    </a:cubicBezTo>
                    <a:cubicBezTo>
                      <a:pt x="156016" y="502481"/>
                      <a:pt x="181812" y="286906"/>
                      <a:pt x="64760" y="138034"/>
                    </a:cubicBezTo>
                    <a:cubicBezTo>
                      <a:pt x="47913" y="116607"/>
                      <a:pt x="28571" y="97265"/>
                      <a:pt x="7144" y="80418"/>
                    </a:cubicBezTo>
                    <a:cubicBezTo>
                      <a:pt x="156062" y="-36576"/>
                      <a:pt x="371626" y="-10696"/>
                      <a:pt x="488620" y="138222"/>
                    </a:cubicBezTo>
                    <a:cubicBezTo>
                      <a:pt x="536063" y="198612"/>
                      <a:pt x="561861" y="273179"/>
                      <a:pt x="561880" y="349975"/>
                    </a:cubicBezTo>
                    <a:close/>
                    <a:moveTo>
                      <a:pt x="529209" y="562478"/>
                    </a:moveTo>
                    <a:lnTo>
                      <a:pt x="529209" y="551429"/>
                    </a:lnTo>
                    <a:lnTo>
                      <a:pt x="533686" y="551429"/>
                    </a:lnTo>
                    <a:lnTo>
                      <a:pt x="533686" y="549143"/>
                    </a:lnTo>
                    <a:lnTo>
                      <a:pt x="522446" y="549143"/>
                    </a:lnTo>
                    <a:lnTo>
                      <a:pt x="522446" y="551429"/>
                    </a:lnTo>
                    <a:lnTo>
                      <a:pt x="526828" y="551429"/>
                    </a:lnTo>
                    <a:lnTo>
                      <a:pt x="526828" y="562478"/>
                    </a:lnTo>
                    <a:close/>
                    <a:moveTo>
                      <a:pt x="551212" y="562478"/>
                    </a:moveTo>
                    <a:lnTo>
                      <a:pt x="551212" y="549143"/>
                    </a:lnTo>
                    <a:lnTo>
                      <a:pt x="547687" y="549143"/>
                    </a:lnTo>
                    <a:lnTo>
                      <a:pt x="543687" y="558668"/>
                    </a:lnTo>
                    <a:lnTo>
                      <a:pt x="539686" y="549143"/>
                    </a:lnTo>
                    <a:lnTo>
                      <a:pt x="536258" y="549143"/>
                    </a:lnTo>
                    <a:lnTo>
                      <a:pt x="536258" y="562478"/>
                    </a:lnTo>
                    <a:lnTo>
                      <a:pt x="538734" y="562478"/>
                    </a:lnTo>
                    <a:lnTo>
                      <a:pt x="538734" y="552382"/>
                    </a:lnTo>
                    <a:lnTo>
                      <a:pt x="542449" y="561049"/>
                    </a:lnTo>
                    <a:lnTo>
                      <a:pt x="545020" y="561049"/>
                    </a:lnTo>
                    <a:lnTo>
                      <a:pt x="548735" y="552382"/>
                    </a:lnTo>
                    <a:lnTo>
                      <a:pt x="548735" y="562478"/>
                    </a:lnTo>
                    <a:close/>
                  </a:path>
                </a:pathLst>
              </a:custGeom>
              <a:solidFill>
                <a:srgbClr val="F79E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E39278-A34E-4D3E-B617-B1D519C8D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779" y="443674"/>
            <a:ext cx="6783096" cy="489365"/>
          </a:xfrm>
        </p:spPr>
        <p:txBody>
          <a:bodyPr/>
          <a:lstStyle/>
          <a:p>
            <a:pPr marL="0" indent="0"/>
            <a:r>
              <a:rPr lang="en-US" sz="1600" dirty="0" err="1"/>
              <a:t>Regione</a:t>
            </a:r>
            <a:r>
              <a:rPr lang="en-US" sz="1600" dirty="0"/>
              <a:t> e </a:t>
            </a:r>
            <a:r>
              <a:rPr lang="en-US" sz="1600" dirty="0" err="1"/>
              <a:t>Comuni</a:t>
            </a:r>
            <a:r>
              <a:rPr lang="en-US" sz="1600" dirty="0"/>
              <a:t>: </a:t>
            </a:r>
            <a:r>
              <a:rPr lang="en-US" sz="1600" dirty="0" err="1"/>
              <a:t>insieme</a:t>
            </a:r>
            <a:r>
              <a:rPr lang="en-US" sz="1600" dirty="0"/>
              <a:t> per una </a:t>
            </a:r>
            <a:r>
              <a:rPr lang="en-US" sz="1600" dirty="0" err="1"/>
              <a:t>nuova</a:t>
            </a:r>
            <a:r>
              <a:rPr lang="en-US" sz="1600" dirty="0"/>
              <a:t> </a:t>
            </a:r>
            <a:r>
              <a:rPr lang="en-US" sz="1600" dirty="0" err="1"/>
              <a:t>stagione</a:t>
            </a:r>
            <a:r>
              <a:rPr lang="en-US" sz="1600" dirty="0"/>
              <a:t> del turismo in Toscana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03FD4-3BCE-406A-84E0-96060E135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35" y="3768517"/>
            <a:ext cx="4293109" cy="273844"/>
          </a:xfrm>
        </p:spPr>
        <p:txBody>
          <a:bodyPr/>
          <a:lstStyle/>
          <a:p>
            <a:r>
              <a:rPr lang="en-US" sz="1400" dirty="0"/>
              <a:t>5 </a:t>
            </a:r>
            <a:r>
              <a:rPr lang="en-US" sz="1400" dirty="0" err="1"/>
              <a:t>Aprile</a:t>
            </a:r>
            <a:r>
              <a:rPr lang="en-US" sz="1400" dirty="0"/>
              <a:t> 2022</a:t>
            </a:r>
          </a:p>
          <a:p>
            <a:r>
              <a:rPr lang="en-US" sz="1400" dirty="0"/>
              <a:t>Davide Ticconi, Head of Government Strategy Europe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DA619F-C7AF-4099-9B37-14ED574B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16" y="1525670"/>
            <a:ext cx="6474334" cy="4987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it-IT" sz="32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</a:rPr>
              <a:t>Comprendere le dinamiche del turismo nell’era COVID attraverso i dati MasterCard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A2B8B3-3FDF-43FC-A213-07A05060CD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A2B8B3-3FDF-43FC-A213-07A05060C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8876CD6-0A68-6645-8E87-C81DB2E328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9025" y="4821238"/>
            <a:ext cx="434975" cy="274637"/>
          </a:xfrm>
        </p:spPr>
        <p:txBody>
          <a:bodyPr/>
          <a:lstStyle/>
          <a:p>
            <a:fld id="{586368FB-4558-444F-A404-721CA5532D2E}" type="slidenum">
              <a:rPr lang="it-IT" smtClean="0">
                <a:solidFill>
                  <a:srgbClr val="171717"/>
                </a:solidFill>
              </a:rPr>
              <a:pPr/>
              <a:t>2</a:t>
            </a:fld>
            <a:endParaRPr lang="it-IT">
              <a:solidFill>
                <a:srgbClr val="17171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2422-FD84-F843-AFAC-A2AAFEE2093F}"/>
              </a:ext>
            </a:extLst>
          </p:cNvPr>
          <p:cNvSpPr txBox="1"/>
          <p:nvPr/>
        </p:nvSpPr>
        <p:spPr bwMode="gray">
          <a:xfrm>
            <a:off x="258129" y="371584"/>
            <a:ext cx="2951895" cy="100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it-IT" sz="700" b="1" kern="600" spc="70" dirty="0">
                <a:solidFill>
                  <a:srgbClr val="FF671B"/>
                </a:solidFill>
                <a:latin typeface="Mark Offc For MC" panose="020B0504020101010102" pitchFamily="34" charset="77"/>
              </a:rPr>
              <a:t>AGENDA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102179-7FBD-4ED9-B715-74CDD8B6CACC}"/>
              </a:ext>
            </a:extLst>
          </p:cNvPr>
          <p:cNvGrpSpPr/>
          <p:nvPr/>
        </p:nvGrpSpPr>
        <p:grpSpPr>
          <a:xfrm>
            <a:off x="347113" y="1219427"/>
            <a:ext cx="2689722" cy="3182977"/>
            <a:chOff x="347113" y="1219427"/>
            <a:chExt cx="2689722" cy="31829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FB9A8C-B82D-4CB0-8744-DD324CC85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929" r="22929"/>
            <a:stretch/>
          </p:blipFill>
          <p:spPr>
            <a:xfrm>
              <a:off x="405680" y="1219427"/>
              <a:ext cx="2516400" cy="2516400"/>
            </a:xfrm>
            <a:prstGeom prst="ellipse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9613CB-7A87-4451-8044-A5E6D0A22B37}"/>
                </a:ext>
              </a:extLst>
            </p:cNvPr>
            <p:cNvSpPr txBox="1"/>
            <p:nvPr/>
          </p:nvSpPr>
          <p:spPr bwMode="gray">
            <a:xfrm>
              <a:off x="347113" y="3922273"/>
              <a:ext cx="268972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it-IT" sz="1400" b="1" i="1" dirty="0">
                  <a:solidFill>
                    <a:srgbClr val="FFFFFF"/>
                  </a:solidFill>
                </a:rPr>
                <a:t>Il valore aggiunto di Mastercard nella PA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6CE77F-B558-4C9A-BB40-0D4C8A34CC36}"/>
              </a:ext>
            </a:extLst>
          </p:cNvPr>
          <p:cNvGrpSpPr/>
          <p:nvPr/>
        </p:nvGrpSpPr>
        <p:grpSpPr>
          <a:xfrm>
            <a:off x="6308501" y="1210647"/>
            <a:ext cx="2516400" cy="3191756"/>
            <a:chOff x="6308501" y="1210647"/>
            <a:chExt cx="2516400" cy="319175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6276E59-5301-47D8-9E56-278700971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879" t="11624" r="4943" b="11624"/>
            <a:stretch/>
          </p:blipFill>
          <p:spPr>
            <a:xfrm>
              <a:off x="6308501" y="1210647"/>
              <a:ext cx="2516400" cy="2516400"/>
            </a:xfrm>
            <a:prstGeom prst="ellipse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C9981E-CDDF-405A-ACC4-AFD811E14F89}"/>
                </a:ext>
              </a:extLst>
            </p:cNvPr>
            <p:cNvSpPr txBox="1"/>
            <p:nvPr/>
          </p:nvSpPr>
          <p:spPr bwMode="gray">
            <a:xfrm>
              <a:off x="6327490" y="3922272"/>
              <a:ext cx="249741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</a:pPr>
              <a:r>
                <a:rPr lang="en-US" sz="1400" b="1" i="1" dirty="0" err="1">
                  <a:solidFill>
                    <a:srgbClr val="FFFFFF"/>
                  </a:solidFill>
                </a:rPr>
                <a:t>Dagli</a:t>
              </a:r>
              <a:r>
                <a:rPr lang="en-US" sz="1400" b="1" i="1" dirty="0">
                  <a:solidFill>
                    <a:srgbClr val="FFFFFF"/>
                  </a:solidFill>
                </a:rPr>
                <a:t> Insights alle </a:t>
              </a:r>
              <a:r>
                <a:rPr lang="en-US" sz="1400" b="1" i="1" dirty="0" err="1">
                  <a:solidFill>
                    <a:srgbClr val="FFFFFF"/>
                  </a:solidFill>
                </a:rPr>
                <a:t>possibili</a:t>
              </a:r>
              <a:r>
                <a:rPr lang="en-US" sz="1400" b="1" i="1" dirty="0">
                  <a:solidFill>
                    <a:srgbClr val="FFFFFF"/>
                  </a:solidFill>
                </a:rPr>
                <a:t> </a:t>
              </a:r>
              <a:r>
                <a:rPr lang="en-US" sz="1400" b="1" i="1" dirty="0" err="1">
                  <a:solidFill>
                    <a:srgbClr val="FFFFFF"/>
                  </a:solidFill>
                </a:rPr>
                <a:t>azioni</a:t>
              </a:r>
              <a:r>
                <a:rPr lang="en-US" sz="1400" b="1" i="1" dirty="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387C-4FCF-44FA-9687-7D26FA370218}"/>
              </a:ext>
            </a:extLst>
          </p:cNvPr>
          <p:cNvGrpSpPr/>
          <p:nvPr/>
        </p:nvGrpSpPr>
        <p:grpSpPr>
          <a:xfrm>
            <a:off x="3424374" y="1219427"/>
            <a:ext cx="2514600" cy="3182976"/>
            <a:chOff x="3424374" y="1219427"/>
            <a:chExt cx="2514600" cy="31829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F9CD70-B3B9-40C4-B66B-6A0889847465}"/>
                </a:ext>
              </a:extLst>
            </p:cNvPr>
            <p:cNvSpPr txBox="1"/>
            <p:nvPr/>
          </p:nvSpPr>
          <p:spPr bwMode="gray">
            <a:xfrm>
              <a:off x="3424374" y="3922272"/>
              <a:ext cx="25146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it-IT" sz="1400" b="1" i="1" dirty="0">
                  <a:solidFill>
                    <a:srgbClr val="FFFFFF"/>
                  </a:solidFill>
                </a:rPr>
                <a:t>Il nostro progetto con Regione Toscana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A7F041-DDF0-47F0-9143-731EFE83E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7500" r="37500"/>
            <a:stretch/>
          </p:blipFill>
          <p:spPr>
            <a:xfrm>
              <a:off x="3424374" y="1219427"/>
              <a:ext cx="2514600" cy="2514600"/>
            </a:xfrm>
            <a:prstGeom prst="flowChartConnector">
              <a:avLst/>
            </a:prstGeom>
          </p:spPr>
        </p:pic>
      </p:grpSp>
      <p:pic>
        <p:nvPicPr>
          <p:cNvPr id="13314" name="Picture 2" descr="Perché la Toscana è tanto famosa? Be', qualche ragione c'è…">
            <a:extLst>
              <a:ext uri="{FF2B5EF4-FFF2-40B4-BE49-F238E27FC236}">
                <a16:creationId xmlns:a16="http://schemas.microsoft.com/office/drawing/2014/main" id="{6C64E39B-3007-483C-9CF1-9269735C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93" y="1219427"/>
            <a:ext cx="2604161" cy="2523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1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C353510-6E5B-417D-8A4C-B7F564158D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C353510-6E5B-417D-8A4C-B7F564158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 bwMode="gray">
          <a:xfrm>
            <a:off x="3493827" y="0"/>
            <a:ext cx="5650173" cy="5143499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rgbClr val="F7F7F7"/>
              </a:solidFill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8876CD6-0A68-6645-8E87-C81DB2E328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9025" y="4821238"/>
            <a:ext cx="434975" cy="274637"/>
          </a:xfrm>
        </p:spPr>
        <p:txBody>
          <a:bodyPr/>
          <a:lstStyle/>
          <a:p>
            <a:fld id="{586368FB-4558-444F-A404-721CA5532D2E}" type="slidenum">
              <a:rPr lang="it-IT" smtClean="0">
                <a:solidFill>
                  <a:srgbClr val="171717"/>
                </a:solidFill>
              </a:rPr>
              <a:pPr/>
              <a:t>3</a:t>
            </a:fld>
            <a:endParaRPr lang="it-IT">
              <a:solidFill>
                <a:srgbClr val="17171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2422-FD84-F843-AFAC-A2AAFEE2093F}"/>
              </a:ext>
            </a:extLst>
          </p:cNvPr>
          <p:cNvSpPr txBox="1"/>
          <p:nvPr/>
        </p:nvSpPr>
        <p:spPr bwMode="gray">
          <a:xfrm>
            <a:off x="258129" y="371584"/>
            <a:ext cx="2951895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r>
              <a:rPr lang="it-IT" dirty="0"/>
              <a:t>IL VALORE AGGIUNTO DI MASTERCARD NELLA PA 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166535" y="1522175"/>
            <a:ext cx="3135082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F7F7F7"/>
                </a:solidFill>
              </a:rPr>
              <a:t>Con i suoi </a:t>
            </a:r>
            <a:r>
              <a:rPr lang="it-IT" sz="1800" b="1" dirty="0">
                <a:solidFill>
                  <a:schemeClr val="accent2"/>
                </a:solidFill>
              </a:rPr>
              <a:t>Analytics</a:t>
            </a:r>
            <a:r>
              <a:rPr lang="it-IT" sz="1800" b="1" dirty="0">
                <a:solidFill>
                  <a:srgbClr val="F7F7F7"/>
                </a:solidFill>
              </a:rPr>
              <a:t>,  le sue tecnologie ed il suo ecosistema di partners, </a:t>
            </a:r>
            <a:r>
              <a:rPr lang="it-IT" sz="1800" b="1" dirty="0">
                <a:solidFill>
                  <a:schemeClr val="accent2"/>
                </a:solidFill>
              </a:rPr>
              <a:t>Mastercard supporta</a:t>
            </a:r>
            <a:r>
              <a:rPr lang="it-IT" sz="1800" b="1" dirty="0">
                <a:solidFill>
                  <a:srgbClr val="F7F7F7"/>
                </a:solidFill>
              </a:rPr>
              <a:t> le </a:t>
            </a:r>
            <a:r>
              <a:rPr lang="it-IT" sz="1800" b="1" dirty="0">
                <a:solidFill>
                  <a:schemeClr val="accent2"/>
                </a:solidFill>
              </a:rPr>
              <a:t>Pubbliche Amministrazioni </a:t>
            </a:r>
            <a:r>
              <a:rPr lang="it-IT" sz="1800" b="1" dirty="0">
                <a:solidFill>
                  <a:srgbClr val="F7F7F7"/>
                </a:solidFill>
              </a:rPr>
              <a:t>ed il settore settore turistico a 360°</a:t>
            </a: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050" dirty="0">
              <a:solidFill>
                <a:srgbClr val="F7F7F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0709C-AD96-471C-9C5C-E0A2B2457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543" y="869478"/>
            <a:ext cx="1305393" cy="1305393"/>
          </a:xfrm>
          <a:prstGeom prst="ellipse">
            <a:avLst/>
          </a:prstGeom>
          <a:ln w="31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53EC7B-AF1D-464D-8C24-D1C56ADC885B}"/>
              </a:ext>
            </a:extLst>
          </p:cNvPr>
          <p:cNvSpPr txBox="1"/>
          <p:nvPr/>
        </p:nvSpPr>
        <p:spPr bwMode="gray">
          <a:xfrm>
            <a:off x="3808360" y="2174870"/>
            <a:ext cx="2158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6"/>
                </a:solidFill>
              </a:rPr>
              <a:t>TRANSACTIONAL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71B6D-53CA-4B59-96E9-3AF40950E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7321" y="869478"/>
            <a:ext cx="1306800" cy="1306800"/>
          </a:xfrm>
          <a:prstGeom prst="ellipse">
            <a:avLst/>
          </a:prstGeom>
          <a:ln w="31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5C16F6-C6D8-4F9D-BA6B-9076B2CAA8C0}"/>
              </a:ext>
            </a:extLst>
          </p:cNvPr>
          <p:cNvSpPr txBox="1"/>
          <p:nvPr/>
        </p:nvSpPr>
        <p:spPr bwMode="gray">
          <a:xfrm>
            <a:off x="6550441" y="2174870"/>
            <a:ext cx="2158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6"/>
                </a:solidFill>
              </a:rPr>
              <a:t>PARTNER ECOSYSTEM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76E1D1-1FD3-4E3B-B6DB-C6020C8438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4956" y="2667843"/>
            <a:ext cx="1305393" cy="1305393"/>
          </a:xfrm>
          <a:prstGeom prst="ellipse">
            <a:avLst/>
          </a:prstGeom>
          <a:ln w="31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F3FCB4-B036-43DE-B9BA-FBDC09AADCAB}"/>
              </a:ext>
            </a:extLst>
          </p:cNvPr>
          <p:cNvSpPr txBox="1"/>
          <p:nvPr/>
        </p:nvSpPr>
        <p:spPr bwMode="gray">
          <a:xfrm>
            <a:off x="3816948" y="4017924"/>
            <a:ext cx="2158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6"/>
                </a:solidFill>
              </a:rPr>
              <a:t>MARKETING SOLUTIONS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7DF3FA-BB9E-4E59-9478-1F7A57060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7036" y="2667842"/>
            <a:ext cx="1305394" cy="1305394"/>
          </a:xfrm>
          <a:prstGeom prst="ellipse">
            <a:avLst/>
          </a:prstGeom>
          <a:ln w="3175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672B0C-DF6D-496B-B459-F56F900D66B3}"/>
              </a:ext>
            </a:extLst>
          </p:cNvPr>
          <p:cNvSpPr txBox="1"/>
          <p:nvPr/>
        </p:nvSpPr>
        <p:spPr bwMode="gray">
          <a:xfrm>
            <a:off x="6550441" y="4017924"/>
            <a:ext cx="2158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6"/>
                </a:solidFill>
              </a:rPr>
              <a:t>SUBJECT MATTER EXPERTS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D1620E-BDFA-435E-ABF4-C230ADB2C661}"/>
              </a:ext>
            </a:extLst>
          </p:cNvPr>
          <p:cNvGrpSpPr/>
          <p:nvPr/>
        </p:nvGrpSpPr>
        <p:grpSpPr>
          <a:xfrm>
            <a:off x="4498548" y="290188"/>
            <a:ext cx="3548516" cy="248648"/>
            <a:chOff x="493451" y="1130504"/>
            <a:chExt cx="3548516" cy="248648"/>
          </a:xfrm>
          <a:noFill/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E719A-F5AF-4F41-A6ED-2956058FE22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93451" y="1379152"/>
              <a:ext cx="3548516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14771-6970-4C69-82CE-4B9A4EDF54CE}"/>
                </a:ext>
              </a:extLst>
            </p:cNvPr>
            <p:cNvSpPr txBox="1"/>
            <p:nvPr/>
          </p:nvSpPr>
          <p:spPr bwMode="gray">
            <a:xfrm>
              <a:off x="1482863" y="1130504"/>
              <a:ext cx="1569692" cy="2377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it-IT" sz="1050" b="1" dirty="0">
                  <a:solidFill>
                    <a:schemeClr val="accent1"/>
                  </a:solidFill>
                </a:rPr>
                <a:t>COSA OFFRIAMO</a:t>
              </a:r>
              <a:endParaRPr lang="en-US" sz="105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35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A09457-5CCA-41EF-AF16-3B4C26810CD4}"/>
              </a:ext>
            </a:extLst>
          </p:cNvPr>
          <p:cNvSpPr txBox="1"/>
          <p:nvPr/>
        </p:nvSpPr>
        <p:spPr bwMode="gray">
          <a:xfrm>
            <a:off x="258129" y="371584"/>
            <a:ext cx="3459432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r>
              <a:rPr lang="it-IT" dirty="0"/>
              <a:t>IL NOSTRO PROGETTO CON REGIONE TOSCANA - PERIMETRO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5CFC498-2FEA-494D-9C1C-1C85F58E046E}"/>
              </a:ext>
            </a:extLst>
          </p:cNvPr>
          <p:cNvSpPr txBox="1">
            <a:spLocks/>
          </p:cNvSpPr>
          <p:nvPr/>
        </p:nvSpPr>
        <p:spPr bwMode="gray">
          <a:xfrm>
            <a:off x="242004" y="719818"/>
            <a:ext cx="8659992" cy="53553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Stiamo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monitorando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le performance di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speso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domestico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turistico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in 7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città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Toscane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per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comprenderne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trend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evolutivi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supportarne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la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crescita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86CAE-09ED-401E-8C80-3385FA4BEB2F}"/>
              </a:ext>
            </a:extLst>
          </p:cNvPr>
          <p:cNvSpPr/>
          <p:nvPr/>
        </p:nvSpPr>
        <p:spPr bwMode="gray">
          <a:xfrm>
            <a:off x="616916" y="1764685"/>
            <a:ext cx="3520862" cy="936854"/>
          </a:xfrm>
          <a:prstGeom prst="rect">
            <a:avLst/>
          </a:prstGeom>
          <a:solidFill>
            <a:srgbClr val="242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EA7D49-B507-4C38-AF4B-CDB03E638546}"/>
              </a:ext>
            </a:extLst>
          </p:cNvPr>
          <p:cNvCxnSpPr>
            <a:cxnSpLocks/>
          </p:cNvCxnSpPr>
          <p:nvPr/>
        </p:nvCxnSpPr>
        <p:spPr bwMode="gray">
          <a:xfrm>
            <a:off x="4882298" y="1657248"/>
            <a:ext cx="3657600" cy="0"/>
          </a:xfrm>
          <a:prstGeom prst="line">
            <a:avLst/>
          </a:prstGeom>
          <a:grpFill/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F254C-8CBE-4BC7-9E31-6EAAE957AF58}"/>
              </a:ext>
            </a:extLst>
          </p:cNvPr>
          <p:cNvSpPr/>
          <p:nvPr/>
        </p:nvSpPr>
        <p:spPr bwMode="gray">
          <a:xfrm>
            <a:off x="4882298" y="1776628"/>
            <a:ext cx="3700109" cy="2899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7FACB7-CC5E-40DA-9A54-C9AA82A793C8}"/>
              </a:ext>
            </a:extLst>
          </p:cNvPr>
          <p:cNvSpPr/>
          <p:nvPr/>
        </p:nvSpPr>
        <p:spPr bwMode="gray">
          <a:xfrm>
            <a:off x="712176" y="1828491"/>
            <a:ext cx="1626175" cy="379768"/>
          </a:xfrm>
          <a:prstGeom prst="rect">
            <a:avLst/>
          </a:prstGeom>
          <a:solidFill>
            <a:srgbClr val="242423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it-IT" sz="1000" b="1" dirty="0">
                <a:solidFill>
                  <a:schemeClr val="bg1"/>
                </a:solidFill>
                <a:latin typeface="MarkForMC Nrw O"/>
              </a:rPr>
              <a:t>Volume Transato Indicizzato</a:t>
            </a:r>
            <a:endParaRPr lang="en-US" sz="1000" b="1" dirty="0">
              <a:solidFill>
                <a:schemeClr val="bg1"/>
              </a:solidFill>
              <a:latin typeface="MarkForMC Nrw 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EE8B-3F88-484D-B1D6-B4CD061AF921}"/>
              </a:ext>
            </a:extLst>
          </p:cNvPr>
          <p:cNvSpPr/>
          <p:nvPr/>
        </p:nvSpPr>
        <p:spPr bwMode="gray">
          <a:xfrm>
            <a:off x="712176" y="2247193"/>
            <a:ext cx="1626175" cy="379768"/>
          </a:xfrm>
          <a:prstGeom prst="rect">
            <a:avLst/>
          </a:prstGeom>
          <a:solidFill>
            <a:srgbClr val="242423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r>
              <a:rPr lang="it-IT" sz="1000" b="1" dirty="0">
                <a:solidFill>
                  <a:schemeClr val="bg1"/>
                </a:solidFill>
                <a:latin typeface="MarkForMC Nrw O"/>
              </a:rPr>
              <a:t>Numero Transazioni Indicizzato</a:t>
            </a:r>
            <a:endParaRPr lang="en-US" sz="1000" b="1" dirty="0">
              <a:solidFill>
                <a:schemeClr val="bg1"/>
              </a:solidFill>
              <a:latin typeface="MarkForMC Nrw 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FA0B3-AC22-48C4-BC93-7C0CA3E709B3}"/>
              </a:ext>
            </a:extLst>
          </p:cNvPr>
          <p:cNvSpPr/>
          <p:nvPr/>
        </p:nvSpPr>
        <p:spPr bwMode="gray">
          <a:xfrm>
            <a:off x="2411623" y="1828491"/>
            <a:ext cx="1626175" cy="379768"/>
          </a:xfrm>
          <a:prstGeom prst="rect">
            <a:avLst/>
          </a:prstGeom>
          <a:solidFill>
            <a:srgbClr val="242423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r>
              <a:rPr lang="it-IT" sz="1000" b="1" dirty="0">
                <a:solidFill>
                  <a:schemeClr val="bg1"/>
                </a:solidFill>
                <a:latin typeface="MarkForMC Nrw O"/>
              </a:rPr>
              <a:t>Variazione % YoY &amp; MoM per Transato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F25F6-576C-4B3B-9005-9778E0C97849}"/>
              </a:ext>
            </a:extLst>
          </p:cNvPr>
          <p:cNvGrpSpPr/>
          <p:nvPr/>
        </p:nvGrpSpPr>
        <p:grpSpPr>
          <a:xfrm>
            <a:off x="616915" y="1388521"/>
            <a:ext cx="3548516" cy="237757"/>
            <a:chOff x="493451" y="1142561"/>
            <a:chExt cx="3548516" cy="237757"/>
          </a:xfrm>
          <a:noFill/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680EB6-C4F8-4CFB-9CBE-45924D5CEB4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93451" y="1379152"/>
              <a:ext cx="3548516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06475-B978-4AB8-A35A-8E01D2BFA9CD}"/>
                </a:ext>
              </a:extLst>
            </p:cNvPr>
            <p:cNvSpPr txBox="1"/>
            <p:nvPr/>
          </p:nvSpPr>
          <p:spPr bwMode="gray">
            <a:xfrm>
              <a:off x="1777067" y="1142561"/>
              <a:ext cx="980049" cy="2377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it-IT" sz="1050" b="1" dirty="0">
                  <a:solidFill>
                    <a:schemeClr val="accent1"/>
                  </a:solidFill>
                </a:rPr>
                <a:t>METRICHE</a:t>
              </a:r>
              <a:endParaRPr lang="en-US" sz="10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CA38E0-996F-4550-896C-91BE4F8D67D8}"/>
              </a:ext>
            </a:extLst>
          </p:cNvPr>
          <p:cNvSpPr txBox="1"/>
          <p:nvPr/>
        </p:nvSpPr>
        <p:spPr bwMode="gray">
          <a:xfrm>
            <a:off x="5989041" y="1409082"/>
            <a:ext cx="1486622" cy="237757"/>
          </a:xfrm>
          <a:prstGeom prst="rect">
            <a:avLst/>
          </a:prstGeom>
          <a:grp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450"/>
              </a:spcBef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DIMENSIONI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6DAA94-51AF-4AC2-8FEA-451EAC2FA417}"/>
              </a:ext>
            </a:extLst>
          </p:cNvPr>
          <p:cNvSpPr/>
          <p:nvPr/>
        </p:nvSpPr>
        <p:spPr bwMode="gray">
          <a:xfrm>
            <a:off x="2411623" y="2247193"/>
            <a:ext cx="1626175" cy="379768"/>
          </a:xfrm>
          <a:prstGeom prst="rect">
            <a:avLst/>
          </a:prstGeom>
          <a:solidFill>
            <a:srgbClr val="242423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r>
              <a:rPr lang="it-IT" sz="1000" b="1" dirty="0">
                <a:solidFill>
                  <a:schemeClr val="bg1"/>
                </a:solidFill>
                <a:latin typeface="MarkForMC Nrw O"/>
              </a:rPr>
              <a:t>Variazione % YoY &amp; MoM per Numero di Transazioni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F3C63D-B5CE-4AE6-AFF8-5E3BF57922C0}"/>
              </a:ext>
            </a:extLst>
          </p:cNvPr>
          <p:cNvGrpSpPr/>
          <p:nvPr/>
        </p:nvGrpSpPr>
        <p:grpSpPr>
          <a:xfrm>
            <a:off x="609419" y="2910761"/>
            <a:ext cx="3548516" cy="256343"/>
            <a:chOff x="493451" y="2531994"/>
            <a:chExt cx="3548516" cy="256343"/>
          </a:xfrm>
          <a:noFill/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8495FA-68A3-4458-B740-16456C5AD46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93451" y="2788337"/>
              <a:ext cx="3548516" cy="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A5752-59E1-412D-8132-94B238BFB36F}"/>
                </a:ext>
              </a:extLst>
            </p:cNvPr>
            <p:cNvSpPr txBox="1"/>
            <p:nvPr/>
          </p:nvSpPr>
          <p:spPr bwMode="gray">
            <a:xfrm>
              <a:off x="1699237" y="2531994"/>
              <a:ext cx="1134806" cy="237757"/>
            </a:xfrm>
            <a:prstGeom prst="rect">
              <a:avLst/>
            </a:prstGeom>
            <a:grpFill/>
            <a:ln w="12700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it-IT" sz="1050" b="1" dirty="0">
                  <a:solidFill>
                    <a:schemeClr val="accent1"/>
                  </a:solidFill>
                </a:rPr>
                <a:t>PERIMETRO</a:t>
              </a:r>
              <a:endParaRPr lang="en-US" sz="105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22703-6808-4E79-BC7D-0B904CAA8BF4}"/>
              </a:ext>
            </a:extLst>
          </p:cNvPr>
          <p:cNvGrpSpPr/>
          <p:nvPr/>
        </p:nvGrpSpPr>
        <p:grpSpPr>
          <a:xfrm>
            <a:off x="616915" y="3269733"/>
            <a:ext cx="3536943" cy="1406633"/>
            <a:chOff x="493451" y="3034235"/>
            <a:chExt cx="3536943" cy="14066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A004AD-E13E-4904-8F05-22ACCC5FF482}"/>
                </a:ext>
              </a:extLst>
            </p:cNvPr>
            <p:cNvSpPr/>
            <p:nvPr/>
          </p:nvSpPr>
          <p:spPr bwMode="gray">
            <a:xfrm>
              <a:off x="493451" y="3034235"/>
              <a:ext cx="3536943" cy="1406633"/>
            </a:xfrm>
            <a:prstGeom prst="rect">
              <a:avLst/>
            </a:prstGeom>
            <a:solidFill>
              <a:srgbClr val="2424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8678141-84DD-487C-B6B3-F83F519D42DA}"/>
                </a:ext>
              </a:extLst>
            </p:cNvPr>
            <p:cNvGrpSpPr/>
            <p:nvPr/>
          </p:nvGrpSpPr>
          <p:grpSpPr>
            <a:xfrm>
              <a:off x="588711" y="3178624"/>
              <a:ext cx="3346422" cy="1109449"/>
              <a:chOff x="567911" y="3421971"/>
              <a:chExt cx="3346422" cy="110944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04D7FB9-CD1F-4117-B4E4-007A5C5F3BCC}"/>
                  </a:ext>
                </a:extLst>
              </p:cNvPr>
              <p:cNvGrpSpPr/>
              <p:nvPr/>
            </p:nvGrpSpPr>
            <p:grpSpPr>
              <a:xfrm>
                <a:off x="567911" y="3421971"/>
                <a:ext cx="3346421" cy="298920"/>
                <a:chOff x="567911" y="3351631"/>
                <a:chExt cx="3346421" cy="29892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3F702F2-6BFA-4E48-8580-6A7DC3793100}"/>
                    </a:ext>
                  </a:extLst>
                </p:cNvPr>
                <p:cNvSpPr/>
                <p:nvPr/>
              </p:nvSpPr>
              <p:spPr bwMode="gray">
                <a:xfrm rot="5400000">
                  <a:off x="942234" y="2978053"/>
                  <a:ext cx="298175" cy="1046822"/>
                </a:xfrm>
                <a:prstGeom prst="rect">
                  <a:avLst/>
                </a:prstGeom>
                <a:noFill/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it-IT" sz="1000" b="1" dirty="0">
                      <a:solidFill>
                        <a:schemeClr val="bg1"/>
                      </a:solidFill>
                    </a:rPr>
                    <a:t>Periodo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765C5E8-05D5-440D-84EE-F06B39C2D82B}"/>
                    </a:ext>
                  </a:extLst>
                </p:cNvPr>
                <p:cNvSpPr/>
                <p:nvPr/>
              </p:nvSpPr>
              <p:spPr bwMode="gray">
                <a:xfrm>
                  <a:off x="1851205" y="3351631"/>
                  <a:ext cx="2063127" cy="29817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783"/>
                  <a:r>
                    <a:rPr lang="it-IT" sz="900" b="1" dirty="0">
                      <a:solidFill>
                        <a:schemeClr val="bg1"/>
                      </a:solidFill>
                      <a:latin typeface="MarkForMC Nrw O"/>
                    </a:rPr>
                    <a:t>Gennaio 2019 – Dicembre 2021</a:t>
                  </a:r>
                  <a:endParaRPr lang="en-US" sz="900" b="1" dirty="0">
                    <a:solidFill>
                      <a:schemeClr val="bg1"/>
                    </a:solidFill>
                    <a:latin typeface="MarkForMC Nrw O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2E9719D-2283-4F8E-BF83-FEAF82C4A31D}"/>
                  </a:ext>
                </a:extLst>
              </p:cNvPr>
              <p:cNvGrpSpPr/>
              <p:nvPr/>
            </p:nvGrpSpPr>
            <p:grpSpPr>
              <a:xfrm>
                <a:off x="567911" y="3827235"/>
                <a:ext cx="3346421" cy="298920"/>
                <a:chOff x="567911" y="3760707"/>
                <a:chExt cx="3346421" cy="29892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26A74EE-3C5E-4D62-949A-048AF299152D}"/>
                    </a:ext>
                  </a:extLst>
                </p:cNvPr>
                <p:cNvSpPr/>
                <p:nvPr/>
              </p:nvSpPr>
              <p:spPr bwMode="gray">
                <a:xfrm rot="5400000">
                  <a:off x="942234" y="3387129"/>
                  <a:ext cx="298175" cy="1046821"/>
                </a:xfrm>
                <a:prstGeom prst="rect">
                  <a:avLst/>
                </a:prstGeom>
                <a:noFill/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it-IT" sz="1000" b="1" dirty="0">
                      <a:solidFill>
                        <a:schemeClr val="bg1"/>
                      </a:solidFill>
                    </a:rPr>
                    <a:t>Indicizzazione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3919E7C-EADE-4F03-B3F8-98F1ACDC3568}"/>
                    </a:ext>
                  </a:extLst>
                </p:cNvPr>
                <p:cNvSpPr/>
                <p:nvPr/>
              </p:nvSpPr>
              <p:spPr bwMode="gray">
                <a:xfrm>
                  <a:off x="1851205" y="3760707"/>
                  <a:ext cx="2063127" cy="29817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783"/>
                  <a:r>
                    <a:rPr lang="it-IT" sz="900" b="1" dirty="0">
                      <a:solidFill>
                        <a:schemeClr val="bg1"/>
                      </a:solidFill>
                      <a:latin typeface="MarkForMC Nrw O"/>
                    </a:rPr>
                    <a:t>Media Mensile Annua Volume Transato 2019</a:t>
                  </a:r>
                  <a:endParaRPr lang="en-US" sz="900" b="1" dirty="0">
                    <a:solidFill>
                      <a:schemeClr val="bg1"/>
                    </a:solidFill>
                    <a:latin typeface="MarkForMC Nrw O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8874931-EC91-4AA0-ACEA-9CD274EF42E9}"/>
                  </a:ext>
                </a:extLst>
              </p:cNvPr>
              <p:cNvGrpSpPr/>
              <p:nvPr/>
            </p:nvGrpSpPr>
            <p:grpSpPr>
              <a:xfrm>
                <a:off x="567911" y="4232500"/>
                <a:ext cx="3346422" cy="298920"/>
                <a:chOff x="567911" y="4162160"/>
                <a:chExt cx="3346422" cy="2989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1D9A95B-EF2A-4CDF-B785-E60E758DB09C}"/>
                    </a:ext>
                  </a:extLst>
                </p:cNvPr>
                <p:cNvSpPr/>
                <p:nvPr/>
              </p:nvSpPr>
              <p:spPr bwMode="gray">
                <a:xfrm rot="5400000">
                  <a:off x="942233" y="3788583"/>
                  <a:ext cx="298175" cy="1046819"/>
                </a:xfrm>
                <a:prstGeom prst="rect">
                  <a:avLst/>
                </a:prstGeom>
                <a:noFill/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it-IT" sz="1000" b="1" dirty="0">
                      <a:solidFill>
                        <a:schemeClr val="bg1"/>
                      </a:solidFill>
                    </a:rPr>
                    <a:t>Canale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8A5446B-7800-419E-A128-C98AA63ED5EC}"/>
                    </a:ext>
                  </a:extLst>
                </p:cNvPr>
                <p:cNvSpPr/>
                <p:nvPr/>
              </p:nvSpPr>
              <p:spPr bwMode="gray">
                <a:xfrm>
                  <a:off x="1851205" y="4162160"/>
                  <a:ext cx="2063128" cy="29817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85783"/>
                  <a:r>
                    <a:rPr lang="it-IT" sz="900" b="1" dirty="0">
                      <a:solidFill>
                        <a:schemeClr val="bg1"/>
                      </a:solidFill>
                      <a:latin typeface="MarkForMC Nrw O"/>
                    </a:rPr>
                    <a:t>Solo transazioni Card Present  (effettuate al POS)</a:t>
                  </a:r>
                  <a:endParaRPr lang="en-US" sz="900" b="1" dirty="0">
                    <a:solidFill>
                      <a:schemeClr val="bg1"/>
                    </a:solidFill>
                    <a:latin typeface="MarkForMC Nrw O"/>
                  </a:endParaRPr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C1D5BC-B66A-4EF1-A569-5805DD22665E}"/>
              </a:ext>
            </a:extLst>
          </p:cNvPr>
          <p:cNvGrpSpPr/>
          <p:nvPr/>
        </p:nvGrpSpPr>
        <p:grpSpPr>
          <a:xfrm>
            <a:off x="5087612" y="1950515"/>
            <a:ext cx="590226" cy="568685"/>
            <a:chOff x="5166698" y="1753365"/>
            <a:chExt cx="590226" cy="56868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2800E04-A948-42FD-8CA7-515701C2D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83502" y="1753365"/>
              <a:ext cx="356617" cy="358556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C046972-CAFF-4FA0-97AE-D58C7DA1D79A}"/>
                </a:ext>
              </a:extLst>
            </p:cNvPr>
            <p:cNvSpPr/>
            <p:nvPr/>
          </p:nvSpPr>
          <p:spPr>
            <a:xfrm>
              <a:off x="5166698" y="2106606"/>
              <a:ext cx="5902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Prodotto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C055C1-4EF6-4BAD-99DC-782171EEB86C}"/>
              </a:ext>
            </a:extLst>
          </p:cNvPr>
          <p:cNvGrpSpPr/>
          <p:nvPr/>
        </p:nvGrpSpPr>
        <p:grpSpPr>
          <a:xfrm>
            <a:off x="5812526" y="1906919"/>
            <a:ext cx="2569412" cy="658718"/>
            <a:chOff x="6049650" y="1709769"/>
            <a:chExt cx="2434423" cy="65871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B3C210E-513A-4D78-946D-51A5D094AEA8}"/>
                </a:ext>
              </a:extLst>
            </p:cNvPr>
            <p:cNvSpPr/>
            <p:nvPr/>
          </p:nvSpPr>
          <p:spPr bwMode="gray">
            <a:xfrm>
              <a:off x="6049650" y="1709769"/>
              <a:ext cx="2434423" cy="29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CONSUMER </a:t>
              </a:r>
              <a:r>
                <a:rPr lang="it-IT" sz="800" dirty="0">
                  <a:solidFill>
                    <a:schemeClr val="accent6"/>
                  </a:solidFill>
                  <a:latin typeface="MarkForMC Nrw O"/>
                </a:rPr>
                <a:t>– carte emesse per Privati</a:t>
              </a:r>
              <a:endParaRPr lang="en-US" sz="800" dirty="0">
                <a:solidFill>
                  <a:schemeClr val="accent6"/>
                </a:solidFill>
                <a:latin typeface="MarkForMC Nrw O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83ED42-FCB8-4A6D-97DD-D44D64DCCA4A}"/>
                </a:ext>
              </a:extLst>
            </p:cNvPr>
            <p:cNvSpPr/>
            <p:nvPr/>
          </p:nvSpPr>
          <p:spPr bwMode="gray">
            <a:xfrm>
              <a:off x="6049650" y="2070312"/>
              <a:ext cx="2434423" cy="29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COMMERCIAL </a:t>
              </a:r>
              <a:r>
                <a:rPr lang="it-IT" sz="800" dirty="0">
                  <a:solidFill>
                    <a:schemeClr val="accent6"/>
                  </a:solidFill>
                  <a:latin typeface="MarkForMC Nrw O"/>
                </a:rPr>
                <a:t>– carte emesse per Aziende</a:t>
              </a:r>
              <a:endParaRPr lang="en-US" sz="800" dirty="0">
                <a:solidFill>
                  <a:schemeClr val="accent6"/>
                </a:solidFill>
                <a:latin typeface="MarkForMC Nrw O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BD718C-1981-4BA9-ACD3-A083E6D7A523}"/>
              </a:ext>
            </a:extLst>
          </p:cNvPr>
          <p:cNvGrpSpPr/>
          <p:nvPr/>
        </p:nvGrpSpPr>
        <p:grpSpPr>
          <a:xfrm>
            <a:off x="5086519" y="2774206"/>
            <a:ext cx="593432" cy="610507"/>
            <a:chOff x="5165095" y="2712091"/>
            <a:chExt cx="593432" cy="61050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3AA6BD6-A02D-421E-81E3-1B486D9F458A}"/>
                </a:ext>
              </a:extLst>
            </p:cNvPr>
            <p:cNvSpPr/>
            <p:nvPr/>
          </p:nvSpPr>
          <p:spPr>
            <a:xfrm>
              <a:off x="5165095" y="3107154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Tipologia</a:t>
              </a:r>
            </a:p>
          </p:txBody>
        </p:sp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18EB4AD0-CBD5-49BC-97AB-47CA519B3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852" y="2712091"/>
              <a:ext cx="347918" cy="3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E1834E-EA75-4F5B-BAC9-3C0C2918A02B}"/>
              </a:ext>
            </a:extLst>
          </p:cNvPr>
          <p:cNvGrpSpPr/>
          <p:nvPr/>
        </p:nvGrpSpPr>
        <p:grpSpPr>
          <a:xfrm>
            <a:off x="5813036" y="2725995"/>
            <a:ext cx="2569412" cy="658718"/>
            <a:chOff x="6049650" y="1709769"/>
            <a:chExt cx="2434423" cy="65871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C5DFC73-6511-4CD6-96B3-4A0F4B049639}"/>
                </a:ext>
              </a:extLst>
            </p:cNvPr>
            <p:cNvSpPr/>
            <p:nvPr/>
          </p:nvSpPr>
          <p:spPr bwMode="gray">
            <a:xfrm>
              <a:off x="6049650" y="1709769"/>
              <a:ext cx="2434423" cy="29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DOMESTIC </a:t>
              </a:r>
              <a:r>
                <a:rPr lang="it-IT" sz="800" dirty="0">
                  <a:solidFill>
                    <a:schemeClr val="accent6"/>
                  </a:solidFill>
                  <a:latin typeface="MarkForMC Nrw O"/>
                </a:rPr>
                <a:t>– carte emesse in Italia</a:t>
              </a:r>
              <a:endParaRPr lang="en-US" sz="800" dirty="0">
                <a:solidFill>
                  <a:schemeClr val="accent6"/>
                </a:solidFill>
                <a:latin typeface="MarkForMC Nrw O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232A75-B95F-4649-967B-8EFBD2264DB9}"/>
                </a:ext>
              </a:extLst>
            </p:cNvPr>
            <p:cNvSpPr/>
            <p:nvPr/>
          </p:nvSpPr>
          <p:spPr bwMode="gray">
            <a:xfrm>
              <a:off x="6049650" y="2070312"/>
              <a:ext cx="2434423" cy="29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CROSS BORDER </a:t>
              </a:r>
              <a:r>
                <a:rPr lang="it-IT" sz="800" dirty="0">
                  <a:solidFill>
                    <a:schemeClr val="accent6"/>
                  </a:solidFill>
                  <a:latin typeface="MarkForMC Nrw O"/>
                </a:rPr>
                <a:t>– carte Consumer emesse all’Estero</a:t>
              </a:r>
              <a:endParaRPr lang="en-US" sz="800" dirty="0">
                <a:solidFill>
                  <a:schemeClr val="accent6"/>
                </a:solidFill>
                <a:latin typeface="MarkForMC Nrw O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A78B9D-2BA7-443C-81AF-23C65018FE25}"/>
              </a:ext>
            </a:extLst>
          </p:cNvPr>
          <p:cNvGrpSpPr/>
          <p:nvPr/>
        </p:nvGrpSpPr>
        <p:grpSpPr>
          <a:xfrm>
            <a:off x="5086519" y="3694366"/>
            <a:ext cx="662544" cy="702415"/>
            <a:chOff x="1270494" y="3656496"/>
            <a:chExt cx="889561" cy="93655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AD9E289-D4E4-41ED-B050-DB14D1806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91403" y="3656496"/>
              <a:ext cx="472265" cy="47226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A770F5-647A-4AEC-B2B9-80D340A66975}"/>
                </a:ext>
              </a:extLst>
            </p:cNvPr>
            <p:cNvSpPr/>
            <p:nvPr/>
          </p:nvSpPr>
          <p:spPr>
            <a:xfrm>
              <a:off x="1270494" y="4141643"/>
              <a:ext cx="889561" cy="4514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Industry &amp; </a:t>
              </a:r>
            </a:p>
            <a:p>
              <a:pPr algn="ctr"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Aree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29CFAA-9CB8-4B05-94A3-8C433E761D45}"/>
              </a:ext>
            </a:extLst>
          </p:cNvPr>
          <p:cNvGrpSpPr/>
          <p:nvPr/>
        </p:nvGrpSpPr>
        <p:grpSpPr>
          <a:xfrm>
            <a:off x="5842533" y="3557724"/>
            <a:ext cx="2551596" cy="1001006"/>
            <a:chOff x="5891612" y="3494637"/>
            <a:chExt cx="2569412" cy="100100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144CF2-20B4-4883-801A-93CB70ED0331}"/>
                </a:ext>
              </a:extLst>
            </p:cNvPr>
            <p:cNvGrpSpPr/>
            <p:nvPr/>
          </p:nvGrpSpPr>
          <p:grpSpPr>
            <a:xfrm>
              <a:off x="5891612" y="3494637"/>
              <a:ext cx="2569412" cy="649590"/>
              <a:chOff x="6049650" y="1709769"/>
              <a:chExt cx="2434423" cy="64959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3B2B151-28CC-4746-94C8-513AAF2E9F87}"/>
                  </a:ext>
                </a:extLst>
              </p:cNvPr>
              <p:cNvSpPr/>
              <p:nvPr/>
            </p:nvSpPr>
            <p:spPr bwMode="gray">
              <a:xfrm>
                <a:off x="6049650" y="1709769"/>
                <a:ext cx="2434423" cy="298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83"/>
                <a:r>
                  <a:rPr lang="it-IT" sz="800" b="1" dirty="0">
                    <a:solidFill>
                      <a:schemeClr val="accent6"/>
                    </a:solidFill>
                    <a:latin typeface="MarkForMC Nrw O"/>
                  </a:rPr>
                  <a:t>INDUSTRY </a:t>
                </a:r>
                <a:r>
                  <a:rPr lang="it-IT" sz="800" dirty="0">
                    <a:solidFill>
                      <a:schemeClr val="accent6"/>
                    </a:solidFill>
                    <a:latin typeface="MarkForMC Nrw O"/>
                  </a:rPr>
                  <a:t>–</a:t>
                </a:r>
                <a:r>
                  <a:rPr lang="it-IT" sz="800" b="1" dirty="0">
                    <a:solidFill>
                      <a:schemeClr val="accent6"/>
                    </a:solidFill>
                    <a:latin typeface="MarkForMC Nrw O"/>
                  </a:rPr>
                  <a:t> 10 </a:t>
                </a:r>
                <a:r>
                  <a:rPr lang="it-IT" sz="800" dirty="0">
                    <a:solidFill>
                      <a:schemeClr val="accent6"/>
                    </a:solidFill>
                    <a:latin typeface="MarkForMC Nrw O"/>
                  </a:rPr>
                  <a:t>principali Categorie Merceologiche per  speso</a:t>
                </a:r>
                <a:endParaRPr lang="en-US" sz="800" dirty="0">
                  <a:solidFill>
                    <a:schemeClr val="accent6"/>
                  </a:solidFill>
                  <a:latin typeface="MarkForMC Nrw O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44BF8D6-97A7-44A8-8C7F-C288BBE487AE}"/>
                  </a:ext>
                </a:extLst>
              </p:cNvPr>
              <p:cNvSpPr/>
              <p:nvPr/>
            </p:nvSpPr>
            <p:spPr bwMode="gray">
              <a:xfrm>
                <a:off x="6049650" y="2061184"/>
                <a:ext cx="2434423" cy="298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83"/>
                <a:r>
                  <a:rPr lang="it-IT" sz="800" b="1" dirty="0">
                    <a:solidFill>
                      <a:schemeClr val="accent6"/>
                    </a:solidFill>
                    <a:latin typeface="MarkForMC Nrw O"/>
                  </a:rPr>
                  <a:t>NAZIONI </a:t>
                </a:r>
                <a:r>
                  <a:rPr lang="it-IT" sz="800" dirty="0">
                    <a:solidFill>
                      <a:schemeClr val="accent6"/>
                    </a:solidFill>
                    <a:latin typeface="MarkForMC Nrw O"/>
                  </a:rPr>
                  <a:t>– </a:t>
                </a:r>
                <a:r>
                  <a:rPr lang="it-IT" sz="800" b="1" dirty="0">
                    <a:solidFill>
                      <a:schemeClr val="accent6"/>
                    </a:solidFill>
                    <a:latin typeface="MarkForMC Nrw O"/>
                  </a:rPr>
                  <a:t>6 </a:t>
                </a:r>
                <a:r>
                  <a:rPr lang="it-IT" sz="800" dirty="0">
                    <a:solidFill>
                      <a:schemeClr val="accent6"/>
                    </a:solidFill>
                    <a:latin typeface="MarkForMC Nrw O"/>
                  </a:rPr>
                  <a:t>principali nazioni estere per speso</a:t>
                </a:r>
                <a:endParaRPr lang="en-US" sz="800" b="1" dirty="0">
                  <a:solidFill>
                    <a:schemeClr val="accent6"/>
                  </a:solidFill>
                  <a:latin typeface="MarkForMC Nrw O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BDDBD6-EE9B-4704-91DB-916FA091ACD1}"/>
                </a:ext>
              </a:extLst>
            </p:cNvPr>
            <p:cNvSpPr/>
            <p:nvPr/>
          </p:nvSpPr>
          <p:spPr bwMode="gray">
            <a:xfrm>
              <a:off x="5891612" y="4197468"/>
              <a:ext cx="2569412" cy="29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it-IT" sz="800" b="1" dirty="0">
                  <a:solidFill>
                    <a:schemeClr val="accent6"/>
                  </a:solidFill>
                  <a:latin typeface="MarkForMC Nrw O"/>
                </a:rPr>
                <a:t>CAP </a:t>
              </a:r>
              <a:r>
                <a:rPr lang="it-IT" sz="800" dirty="0">
                  <a:solidFill>
                    <a:schemeClr val="accent6"/>
                  </a:solidFill>
                  <a:latin typeface="MarkForMC Nrw O"/>
                </a:rPr>
                <a:t>delle aree oggetto di analisi forniti da Toscana Promozione Turistica </a:t>
              </a:r>
              <a:endParaRPr lang="en-US" sz="800" dirty="0">
                <a:solidFill>
                  <a:schemeClr val="accent6"/>
                </a:solidFill>
                <a:latin typeface="MarkForMC Nrw O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165FD35-010A-4604-B3FF-26EB3DEBC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15640B-9A55-4C36-906B-C97C7499CC20}"/>
              </a:ext>
            </a:extLst>
          </p:cNvPr>
          <p:cNvSpPr/>
          <p:nvPr/>
        </p:nvSpPr>
        <p:spPr bwMode="gray">
          <a:xfrm>
            <a:off x="4997788" y="1828491"/>
            <a:ext cx="3470901" cy="785358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7F3DC4-ADCB-4CF5-B7C0-48D8F1E07ADF}"/>
              </a:ext>
            </a:extLst>
          </p:cNvPr>
          <p:cNvSpPr/>
          <p:nvPr/>
        </p:nvSpPr>
        <p:spPr bwMode="gray">
          <a:xfrm>
            <a:off x="4997788" y="2677917"/>
            <a:ext cx="3470901" cy="785358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845B2A-B7E5-4458-8EEE-F24A0DF1387E}"/>
              </a:ext>
            </a:extLst>
          </p:cNvPr>
          <p:cNvSpPr/>
          <p:nvPr/>
        </p:nvSpPr>
        <p:spPr bwMode="gray">
          <a:xfrm>
            <a:off x="4997788" y="3527868"/>
            <a:ext cx="3470901" cy="1030862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2B4F2BF9-3E22-4756-BFE8-EAABDE16DFB3}"/>
              </a:ext>
            </a:extLst>
          </p:cNvPr>
          <p:cNvSpPr txBox="1">
            <a:spLocks/>
          </p:cNvSpPr>
          <p:nvPr/>
        </p:nvSpPr>
        <p:spPr bwMode="gray">
          <a:xfrm>
            <a:off x="0" y="4810125"/>
            <a:ext cx="228600" cy="2746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b="1" kern="1200" cap="all" baseline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2DB24-5BB4-4F1B-973E-A10FA63DFB9A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5" name="Picture 2" descr="Perché la Toscana è tanto famosa? Be', qualche ragione c'è…">
            <a:extLst>
              <a:ext uri="{FF2B5EF4-FFF2-40B4-BE49-F238E27FC236}">
                <a16:creationId xmlns:a16="http://schemas.microsoft.com/office/drawing/2014/main" id="{2504A867-9E98-4C5E-9700-C583AEB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1" y="152757"/>
            <a:ext cx="426560" cy="4133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1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A09457-5CCA-41EF-AF16-3B4C26810CD4}"/>
              </a:ext>
            </a:extLst>
          </p:cNvPr>
          <p:cNvSpPr txBox="1"/>
          <p:nvPr/>
        </p:nvSpPr>
        <p:spPr bwMode="gray">
          <a:xfrm>
            <a:off x="258129" y="371584"/>
            <a:ext cx="3459432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r>
              <a:rPr lang="it-IT" dirty="0"/>
              <a:t>IL NOSTRO PROGETTO CON REGIONE TOSCANA - INSIGHTS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5CFC498-2FEA-494D-9C1C-1C85F58E046E}"/>
              </a:ext>
            </a:extLst>
          </p:cNvPr>
          <p:cNvSpPr txBox="1">
            <a:spLocks/>
          </p:cNvSpPr>
          <p:nvPr/>
        </p:nvSpPr>
        <p:spPr bwMode="gray">
          <a:xfrm>
            <a:off x="242004" y="548368"/>
            <a:ext cx="8659992" cy="53553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defTabSz="685783">
              <a:lnSpc>
                <a:spcPct val="80000"/>
              </a:lnSpc>
              <a:spcBef>
                <a:spcPct val="0"/>
              </a:spcBef>
              <a:buNone/>
              <a:defRPr sz="1800" b="0">
                <a:solidFill>
                  <a:srgbClr val="F7F7F7"/>
                </a:solidFill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La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spesa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domestica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sta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trainando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ripresa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ma il turismo estero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fatica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tornare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ai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livelli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pre-covid</a:t>
            </a:r>
            <a:endParaRPr lang="it-IT" sz="1800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65FD35-010A-4604-B3FF-26EB3DEB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2B4F2BF9-3E22-4756-BFE8-EAABDE16DFB3}"/>
              </a:ext>
            </a:extLst>
          </p:cNvPr>
          <p:cNvSpPr txBox="1">
            <a:spLocks/>
          </p:cNvSpPr>
          <p:nvPr/>
        </p:nvSpPr>
        <p:spPr bwMode="gray">
          <a:xfrm>
            <a:off x="0" y="4810125"/>
            <a:ext cx="228600" cy="2746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b="1" kern="1200" cap="all" baseline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2DB24-5BB4-4F1B-973E-A10FA63DFB9A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5" name="Picture 2" descr="Perché la Toscana è tanto famosa? Be', qualche ragione c'è…">
            <a:extLst>
              <a:ext uri="{FF2B5EF4-FFF2-40B4-BE49-F238E27FC236}">
                <a16:creationId xmlns:a16="http://schemas.microsoft.com/office/drawing/2014/main" id="{2504A867-9E98-4C5E-9700-C583AEB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1" y="152757"/>
            <a:ext cx="426560" cy="4133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B25E15-CA42-4F62-A6B4-3B6875676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9" y="1276462"/>
            <a:ext cx="7993956" cy="3604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AC7615-8259-4760-9459-C23C9054A20C}"/>
              </a:ext>
            </a:extLst>
          </p:cNvPr>
          <p:cNvSpPr/>
          <p:nvPr/>
        </p:nvSpPr>
        <p:spPr bwMode="gray">
          <a:xfrm>
            <a:off x="415094" y="4919365"/>
            <a:ext cx="5588467" cy="20346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it-IT" sz="900" dirty="0">
                <a:solidFill>
                  <a:schemeClr val="bg1"/>
                </a:solidFill>
                <a:latin typeface="MarkForMC Nrw O"/>
              </a:rPr>
              <a:t>Fonte: dati Mastercard (transazioni card present) *Indicizzazione: Media Mensile Annua Volume Transato 2019</a:t>
            </a:r>
            <a:endParaRPr lang="en-US" sz="900" dirty="0">
              <a:solidFill>
                <a:schemeClr val="bg1"/>
              </a:solidFill>
              <a:latin typeface="MarkForMC Nrw O"/>
            </a:endParaRPr>
          </a:p>
        </p:txBody>
      </p:sp>
    </p:spTree>
    <p:extLst>
      <p:ext uri="{BB962C8B-B14F-4D97-AF65-F5344CB8AC3E}">
        <p14:creationId xmlns:p14="http://schemas.microsoft.com/office/powerpoint/2010/main" val="254956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C72F56-FCA1-48A3-A4DE-C5831C48E7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7438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think-cell Slide" r:id="rId60" imgW="471" imgH="470" progId="TCLayout.ActiveDocument.1">
                  <p:embed/>
                </p:oleObj>
              </mc:Choice>
              <mc:Fallback>
                <p:oleObj name="think-cell Slide" r:id="rId60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A09457-5CCA-41EF-AF16-3B4C26810CD4}"/>
              </a:ext>
            </a:extLst>
          </p:cNvPr>
          <p:cNvSpPr txBox="1"/>
          <p:nvPr/>
        </p:nvSpPr>
        <p:spPr bwMode="gray">
          <a:xfrm>
            <a:off x="258128" y="371584"/>
            <a:ext cx="453770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r>
              <a:rPr lang="it-IT" dirty="0"/>
              <a:t>IL NOSTRO PROGETTO CON REGIONE TOSCANA – INSIGHTS SUL TURISMO ESTERO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5CFC498-2FEA-494D-9C1C-1C85F58E046E}"/>
              </a:ext>
            </a:extLst>
          </p:cNvPr>
          <p:cNvSpPr txBox="1">
            <a:spLocks/>
          </p:cNvSpPr>
          <p:nvPr/>
        </p:nvSpPr>
        <p:spPr bwMode="gray">
          <a:xfrm>
            <a:off x="242003" y="534401"/>
            <a:ext cx="8842035" cy="53553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>
                <a:solidFill>
                  <a:srgbClr val="FFFFFF"/>
                </a:solidFill>
                <a:latin typeface="Mark Offc For MC Extra Light" panose="020B0404020101010102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Al di la del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picco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in Agosto,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l’impatto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del Covid è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ancora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piuttosto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pesante in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tutte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le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Città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, Firenze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tra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tutte</a:t>
            </a:r>
            <a:r>
              <a:rPr lang="en-US" sz="18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. 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65FD35-010A-4604-B3FF-26EB3DEBC8A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2B4F2BF9-3E22-4756-BFE8-EAABDE16DFB3}"/>
              </a:ext>
            </a:extLst>
          </p:cNvPr>
          <p:cNvSpPr txBox="1">
            <a:spLocks/>
          </p:cNvSpPr>
          <p:nvPr/>
        </p:nvSpPr>
        <p:spPr bwMode="gray">
          <a:xfrm>
            <a:off x="0" y="4810125"/>
            <a:ext cx="228600" cy="2746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b="1" kern="1200" cap="all" baseline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2DB24-5BB4-4F1B-973E-A10FA63DFB9A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5" name="Picture 2" descr="Perché la Toscana è tanto famosa? Be', qualche ragione c'è…">
            <a:extLst>
              <a:ext uri="{FF2B5EF4-FFF2-40B4-BE49-F238E27FC236}">
                <a16:creationId xmlns:a16="http://schemas.microsoft.com/office/drawing/2014/main" id="{2504A867-9E98-4C5E-9700-C583AEB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1" y="152757"/>
            <a:ext cx="426560" cy="4133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02710B-6098-47B9-8BEB-86FD9BE2AF74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527050" y="3068638"/>
            <a:ext cx="8134350" cy="0"/>
          </a:xfrm>
          <a:prstGeom prst="line">
            <a:avLst/>
          </a:prstGeom>
          <a:ln w="3175" cap="flat" cmpd="sng" algn="ctr">
            <a:solidFill>
              <a:srgbClr val="4E4E4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482F469-11FD-4709-8311-3139FF653301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527050" y="2584450"/>
            <a:ext cx="8134350" cy="0"/>
          </a:xfrm>
          <a:prstGeom prst="line">
            <a:avLst/>
          </a:prstGeom>
          <a:ln w="3175" cap="flat" cmpd="sng" algn="ctr">
            <a:solidFill>
              <a:srgbClr val="4E4E4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A887D-37CE-4830-8A2E-3B524CAD09F3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527050" y="4038600"/>
            <a:ext cx="8134350" cy="0"/>
          </a:xfrm>
          <a:prstGeom prst="line">
            <a:avLst/>
          </a:prstGeom>
          <a:ln w="3175" cap="flat" cmpd="sng" algn="ctr">
            <a:solidFill>
              <a:srgbClr val="4E4E4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931F64-10A9-4F50-A18B-0692EC05A9F3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527050" y="2098675"/>
            <a:ext cx="8134350" cy="0"/>
          </a:xfrm>
          <a:prstGeom prst="line">
            <a:avLst/>
          </a:prstGeom>
          <a:ln w="3175" cap="flat" cmpd="sng" algn="ctr">
            <a:solidFill>
              <a:srgbClr val="4E4E4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B064C2-7724-470E-98D3-8B8E6319883D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27050" y="3554413"/>
            <a:ext cx="8134350" cy="0"/>
          </a:xfrm>
          <a:prstGeom prst="line">
            <a:avLst/>
          </a:prstGeom>
          <a:ln w="3175" cap="flat" cmpd="sng" algn="ctr">
            <a:solidFill>
              <a:srgbClr val="4E4E4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81405BED-300D-4BD1-A02D-83047F3912F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07543395"/>
              </p:ext>
            </p:extLst>
          </p:nvPr>
        </p:nvGraphicFramePr>
        <p:xfrm>
          <a:off x="227013" y="1657350"/>
          <a:ext cx="8516937" cy="29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4C4C24C-E10E-44DD-90E0-7B2EDEF1A70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38163" y="4557713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6EB8AE-F8D5-477B-A216-75A2DABF3D76}" type="datetime'''''g''e''''''''''''''n''''''-''1''9'''''''''''''''''''">
              <a:rPr lang="it-IT" altLang="en-US" sz="800" smtClean="0">
                <a:solidFill>
                  <a:schemeClr val="bg1"/>
                </a:solidFill>
              </a:rPr>
              <a:pPr/>
              <a:t>gen-19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2321C1F-DF05-400C-847D-F8AAD2D375D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510213" y="4557713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B02B73-6C30-4912-B83D-941B33D21495}" type="datetime'''''n''''''''''''o''v''''''''''''''''-20'''''''''''''''">
              <a:rPr lang="it-IT" altLang="en-US" sz="800" smtClean="0">
                <a:solidFill>
                  <a:schemeClr val="bg1"/>
                </a:solidFill>
              </a:rPr>
              <a:pPr/>
              <a:t>nov-20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1EDF200-5CF3-4A98-8489-116DA7CADFD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827588" y="4557713"/>
            <a:ext cx="209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13A7D2-9B74-45E1-9942-84AD89BCB797}" type="datetime'a''''g''''''''''''''o''''-''2''0'">
              <a:rPr lang="it-IT" altLang="en-US" sz="800" smtClean="0">
                <a:solidFill>
                  <a:schemeClr val="bg1"/>
                </a:solidFill>
              </a:rPr>
              <a:pPr/>
              <a:t>ago-20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FBB72DC-25BA-402B-8D63-63C4767D679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619625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85FF82-40C5-468F-AA9E-4CFE85923CB6}" type="datetime'''''l''''''''u''''''''''g''-20'''''''">
              <a:rPr lang="it-IT" altLang="en-US" sz="800" smtClean="0">
                <a:solidFill>
                  <a:schemeClr val="bg1"/>
                </a:solidFill>
              </a:rPr>
              <a:pPr/>
              <a:t>lug-20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8754A1A-5C4E-42A1-BCBF-F313F506B3D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69938" y="4557713"/>
            <a:ext cx="1920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A1E3B-357D-4FDA-B747-FAED56389BB9}" type="datetime'''''f''''''''''''e''b''''''''''''-1''''''''''''''''''''''9'''">
              <a:rPr lang="it-IT" altLang="en-US" sz="800" smtClean="0">
                <a:solidFill>
                  <a:schemeClr val="bg1"/>
                </a:solidFill>
              </a:rPr>
              <a:pPr/>
              <a:t>feb-19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B11C959-649A-4651-B4FF-02FDD655369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41650" y="4557713"/>
            <a:ext cx="169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77F3F-876C-4ABA-8CD5-5AC4D02B00C5}" type="datetime'''d''''''''''''''ic''''''-''1''''''''''9'''''''''''''''''">
              <a:rPr lang="it-IT" altLang="en-US" sz="800" smtClean="0">
                <a:solidFill>
                  <a:schemeClr val="bg1"/>
                </a:solidFill>
              </a:rPr>
              <a:pPr/>
              <a:t>dic-19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4A9091D-7AAE-4672-8617-F881339C2AF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79488" y="4557713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977D92-ABF0-493A-B5A7-242ABED63B2F}" type="datetime'''''''''''''''''''''''m''a''''r''''-''''''''''1''''''9'''''">
              <a:rPr lang="it-IT" altLang="en-US" sz="800" smtClean="0">
                <a:solidFill>
                  <a:schemeClr val="bg1"/>
                </a:solidFill>
              </a:rPr>
              <a:pPr/>
              <a:t>mar-19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C220004-79ED-4F92-B6DA-9A3B9C19313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220788" y="4557713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FE90D1-AE7E-4E1C-9DBC-D9CAEC550351}" type="datetime'''a''''''p''''''''r''''''-''''1''''''''''''9'''''''''''''''">
              <a:rPr lang="it-IT" altLang="en-US" sz="800" smtClean="0">
                <a:solidFill>
                  <a:schemeClr val="bg1"/>
                </a:solidFill>
              </a:rPr>
              <a:pPr/>
              <a:t>apr-19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0ADF699-2173-4D44-86C4-55B446FC028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422400" y="4557713"/>
            <a:ext cx="242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DA72E8-8A8C-40BD-A844-C330E2EEC6C3}" type="datetime'''''''''''''''''''''m''''ag''''''''''''''''-''''19'''''">
              <a:rPr lang="it-IT" altLang="en-US" sz="800" smtClean="0">
                <a:solidFill>
                  <a:schemeClr val="bg1"/>
                </a:solidFill>
              </a:rPr>
              <a:pPr/>
              <a:t>mag-19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D94083-FDE8-44C4-988B-421ECF9D90B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82750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6C4D27-B2B6-4FA8-9F0E-213130358023}" type="datetime'''''''''g''''''i''''''''''''u''''-''''1''''''''''''''''9'''''">
              <a:rPr lang="it-IT" altLang="en-US" sz="800" smtClean="0">
                <a:solidFill>
                  <a:schemeClr val="bg1"/>
                </a:solidFill>
              </a:rPr>
              <a:pPr/>
              <a:t>giu-19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83A52CC-8AF8-4A4F-86B3-03D41B2957B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908175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C561C6-949C-4B6C-8B58-537490AEF2C3}" type="datetime'''''lu''g''''''-''''''''''''''''1''''''''9'">
              <a:rPr lang="it-IT" altLang="en-US" sz="800" smtClean="0">
                <a:solidFill>
                  <a:schemeClr val="bg1"/>
                </a:solidFill>
              </a:rPr>
              <a:pPr/>
              <a:t>lug-19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E2005F3-8D88-4C7A-996B-AAA5893941A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357438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EA1E7E-6226-479D-8DC2-D32FE62B56D4}" type="datetime's''''''e''t''''''''-''''''''''''''''''1''''''''9'''''''''''">
              <a:rPr lang="it-IT" altLang="en-US" sz="800" smtClean="0">
                <a:solidFill>
                  <a:schemeClr val="bg1"/>
                </a:solidFill>
              </a:rPr>
              <a:pPr/>
              <a:t>set-19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03B17EB-0EF1-4330-A048-8634F4965B6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116138" y="4557713"/>
            <a:ext cx="209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641320-EC63-46DC-9225-31C893789CE4}" type="datetime'''''''''''''''''ag''''''o''''''''''''''-''''1''''''''''9'">
              <a:rPr lang="it-IT" altLang="en-US" sz="800" smtClean="0">
                <a:solidFill>
                  <a:schemeClr val="bg1"/>
                </a:solidFill>
              </a:rPr>
              <a:pPr/>
              <a:t>ago-19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67A6D9-248F-4550-9C3C-1483092B278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582863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DD3633-BCFC-4094-9F10-1DC0232ABC99}" type="datetime'o''''''''t''''''t''-1''''''''''''''''''''''''''''''''''''9'''">
              <a:rPr lang="it-IT" altLang="en-US" sz="800" smtClean="0">
                <a:solidFill>
                  <a:schemeClr val="bg1"/>
                </a:solidFill>
              </a:rPr>
              <a:pPr/>
              <a:t>ott-19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1FB69C5-5B90-4096-BA4F-58BCAA4AD6F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98763" y="4557713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0FECFD-5AED-4FE0-8366-94040B354BA5}" type="datetime'''''''''''no''v''''''-''''''''1''''''''''''''''''''9'''''">
              <a:rPr lang="it-IT" altLang="en-US" sz="800" smtClean="0">
                <a:solidFill>
                  <a:schemeClr val="bg1"/>
                </a:solidFill>
              </a:rPr>
              <a:pPr/>
              <a:t>nov-19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ED9EF58-09C9-4C3D-B02C-4EA86E86AC6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249613" y="4557713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B19BEA-EABA-4AB4-BA39-AAF1DA78C8E4}" type="datetime'''''''''ge''n''-''2''''''''''''''''''''''''''''''''''''''0'''">
              <a:rPr lang="it-IT" altLang="en-US" sz="800" smtClean="0">
                <a:solidFill>
                  <a:schemeClr val="bg1"/>
                </a:solidFill>
              </a:rPr>
              <a:pPr/>
              <a:t>gen-20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7B437FE-DCD8-4256-903C-52A4415D238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133850" y="4557713"/>
            <a:ext cx="242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583A59-5BDC-45C9-BB27-B98782F566AD}" type="datetime'''''''''''m''''''''ag''''-''''''''''''''''''''2''''0'''''">
              <a:rPr lang="it-IT" altLang="en-US" sz="800" smtClean="0">
                <a:solidFill>
                  <a:schemeClr val="bg1"/>
                </a:solidFill>
              </a:rPr>
              <a:pPr/>
              <a:t>mag-20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629B73C-62C9-49E7-BEA9-ABB0A70A56B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481388" y="4557713"/>
            <a:ext cx="1920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5A0043-C70A-4920-8476-C6EFC74DD2D6}" type="datetime'''''f''''e''''''''''''''''b''''''''''''''''''''''''''''''-20'">
              <a:rPr lang="it-IT" altLang="en-US" sz="800" smtClean="0">
                <a:solidFill>
                  <a:schemeClr val="bg1"/>
                </a:solidFill>
              </a:rPr>
              <a:pPr/>
              <a:t>feb-20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3E1A916-AA1A-4552-836B-CBF76B3518F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690938" y="4557713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02CE48-1A02-4D0B-BF95-3CF90A8EE8D3}" type="datetime'''''''ma''''r''''''''''''''-''''2''''''0'''''''''''''''''''">
              <a:rPr lang="it-IT" altLang="en-US" sz="800" smtClean="0">
                <a:solidFill>
                  <a:schemeClr val="bg1"/>
                </a:solidFill>
              </a:rPr>
              <a:pPr/>
              <a:t>mar-20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57B9128-7184-4BC6-88AC-129037E70F9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932238" y="4557713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47D94F-5FB2-4CF7-A0AC-C7E9B3535430}" type="datetime'''a''''''''''''''''''''''p''''''''''''''r''''''-''''''2''''0'">
              <a:rPr lang="it-IT" altLang="en-US" sz="800" smtClean="0">
                <a:solidFill>
                  <a:schemeClr val="bg1"/>
                </a:solidFill>
              </a:rPr>
              <a:pPr/>
              <a:t>apr-20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7BC41C-73A6-470A-81D2-1BE71517A9E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394200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BFA050-873E-40F4-B54F-D6DA25B37D07}" type="datetime'''''''''g''''iu''''''''''''''''''''''''-''''''''2''0'">
              <a:rPr lang="it-IT" altLang="en-US" sz="800" smtClean="0">
                <a:solidFill>
                  <a:schemeClr val="bg1"/>
                </a:solidFill>
              </a:rPr>
              <a:pPr/>
              <a:t>giu-20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054B2F0-D18A-4D3B-8EFE-AA35E6857FD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068888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163A2C-9852-4F0F-9B31-BC4EF505AE6C}" type="datetime'''''''se''''''t''''''''''''''''''''''''-''''''''''''''''2''0'">
              <a:rPr lang="it-IT" altLang="en-US" sz="800" smtClean="0">
                <a:solidFill>
                  <a:schemeClr val="bg1"/>
                </a:solidFill>
              </a:rPr>
              <a:pPr/>
              <a:t>set-20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DA32C3B-D763-4450-AC26-F9E7E9DF76D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294313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66692-1593-4E26-8BC8-591C908D8F2C}" type="datetime'o''''''''''t''t''''-2''''''''0'''''''''">
              <a:rPr lang="it-IT" altLang="en-US" sz="800" smtClean="0">
                <a:solidFill>
                  <a:schemeClr val="bg1"/>
                </a:solidFill>
              </a:rPr>
              <a:pPr/>
              <a:t>ott-20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0561314-FD9A-4CC0-8916-2580BF81D9A8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753100" y="4557713"/>
            <a:ext cx="169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0E6DDB-4A35-4BA3-811D-AB641D9E856F}" type="datetime'd''''i''c''-''''''''2''''''''''''''''0'''''''''''''''">
              <a:rPr lang="it-IT" altLang="en-US" sz="800" smtClean="0">
                <a:solidFill>
                  <a:schemeClr val="bg1"/>
                </a:solidFill>
              </a:rPr>
              <a:pPr/>
              <a:t>dic-20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DADE9E3-5164-4A4D-9879-7DA58BDE8BC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961063" y="4557713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7574B4-EE3F-4E62-92E0-0D13AF06EF95}" type="datetime'''g''''''e''''''''''''''''''''n''''''-''''''''21'''''''">
              <a:rPr lang="it-IT" altLang="en-US" sz="800" smtClean="0">
                <a:solidFill>
                  <a:schemeClr val="bg1"/>
                </a:solidFill>
              </a:rPr>
              <a:pPr/>
              <a:t>gen-21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EECE668-0FCF-4F35-86E0-3B15843AB2D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192838" y="4557713"/>
            <a:ext cx="1920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4C7E66-47CC-45EE-AAE5-01023907E4DE}" type="datetime'''f''''''''''e''''''''b''''''-''''''''''''21'''''''''">
              <a:rPr lang="it-IT" altLang="en-US" sz="800" smtClean="0">
                <a:solidFill>
                  <a:schemeClr val="bg1"/>
                </a:solidFill>
              </a:rPr>
              <a:pPr/>
              <a:t>feb-21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316ABB1-010A-4FE4-B60A-CCC05178794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402388" y="4557713"/>
            <a:ext cx="225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609FB2-ECCF-4493-A85C-380E5201A5E8}" type="datetime'''''''''''''''''''m''''''a''''''''''''''r''-2''''''''1'''''">
              <a:rPr lang="it-IT" altLang="en-US" sz="800" smtClean="0">
                <a:solidFill>
                  <a:schemeClr val="bg1"/>
                </a:solidFill>
              </a:rPr>
              <a:pPr/>
              <a:t>mar-21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92B1D7-BF21-419F-A8D5-4868D07BF4C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643688" y="4557713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39ACD9-63A7-412B-A40B-94257A93D415}" type="datetime'''''a''''''''''p''''''r''''''''''''''''''''''''''-''''21'''">
              <a:rPr lang="it-IT" altLang="en-US" sz="800" smtClean="0">
                <a:solidFill>
                  <a:schemeClr val="bg1"/>
                </a:solidFill>
              </a:rPr>
              <a:pPr/>
              <a:t>apr-21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C806D0DF-54F5-4A34-A71B-DE0F9C5908F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845300" y="4557713"/>
            <a:ext cx="242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3A650B-3D64-40F9-9058-3C00B7EA5A30}" type="datetime'm''a''''''''''''''''''''''''g''''-''''2''''''1'''''''''''''''">
              <a:rPr lang="it-IT" altLang="en-US" sz="800" smtClean="0">
                <a:solidFill>
                  <a:schemeClr val="bg1"/>
                </a:solidFill>
              </a:rPr>
              <a:pPr/>
              <a:t>mag-21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AE2C55-2249-437A-97B2-3CEA9845A22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105650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62F3D5-383B-46F4-BDF2-B83BF0AF4FD3}" type="datetime'''g''''''''''''i''''''u''''-''''''''''''''''''''21'''">
              <a:rPr lang="it-IT" altLang="en-US" sz="800" smtClean="0">
                <a:solidFill>
                  <a:schemeClr val="bg1"/>
                </a:solidFill>
              </a:rPr>
              <a:pPr/>
              <a:t>giu-21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098D342-5F3F-4335-8B96-1A0502234FA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331075" y="4557713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CC507C-7B09-4725-9021-588098BB0557}" type="datetime'''lu''''''''''''''''''''g''-''2''''''''1'''''''''''''">
              <a:rPr lang="it-IT" altLang="en-US" sz="800" smtClean="0">
                <a:solidFill>
                  <a:schemeClr val="bg1"/>
                </a:solidFill>
              </a:rPr>
              <a:pPr/>
              <a:t>lug-21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48364BC-CEC2-4962-92DB-446DC419F5A1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539038" y="4557713"/>
            <a:ext cx="209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36E12E-CB59-4A84-8084-2A824F17FFFA}" type="datetime'''''a''''''''''''''''go''-2''1'''''''''''''">
              <a:rPr lang="it-IT" altLang="en-US" sz="800" smtClean="0">
                <a:solidFill>
                  <a:schemeClr val="bg1"/>
                </a:solidFill>
              </a:rPr>
              <a:pPr/>
              <a:t>ago-21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ACB2AC0-9605-4F5A-BA73-09AB4473693B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780338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7EF3FE-D784-4C55-B08F-0EC47EB1803A}" type="datetime'''''''s''et''''''''''''''''''''''''''-''2''''''''''''''''''1'">
              <a:rPr lang="it-IT" altLang="en-US" sz="800" smtClean="0">
                <a:solidFill>
                  <a:schemeClr val="bg1"/>
                </a:solidFill>
              </a:rPr>
              <a:pPr/>
              <a:t>set-21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A948B48-B306-4D02-A267-53070E2851C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005763" y="4557713"/>
            <a:ext cx="180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C77706-09A4-4DAB-BDAF-090A30A48978}" type="datetime'''o''''''''''''''''t''''''t''-''''''''2''''''1'''''">
              <a:rPr lang="it-IT" altLang="en-US" sz="800" smtClean="0">
                <a:solidFill>
                  <a:schemeClr val="bg1"/>
                </a:solidFill>
              </a:rPr>
              <a:pPr/>
              <a:t>ott-21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D7FEE0E-247A-4B30-A343-9DC15F393D9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221663" y="4557713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A6D3BE-583E-42E5-A4F0-D60939B3D413}" type="datetime'''''''''''''''n''''''''''''''ov''''''-''''''''''2''''''''1'">
              <a:rPr lang="it-IT" altLang="en-US" sz="800" smtClean="0">
                <a:solidFill>
                  <a:schemeClr val="bg1"/>
                </a:solidFill>
              </a:rPr>
              <a:pPr/>
              <a:t>nov-21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7B0575B-F7D5-4057-9272-321CC71B7D09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8464550" y="4557713"/>
            <a:ext cx="169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2ABF69-BDB2-4AAD-91F3-D57FC49F6201}" type="datetime'''''''''''''d''''''i''''c''''-''''''''2''''1'''">
              <a:rPr lang="it-IT" altLang="en-US" sz="800" smtClean="0">
                <a:solidFill>
                  <a:schemeClr val="bg1"/>
                </a:solidFill>
              </a:rPr>
              <a:pPr/>
              <a:t>dic-21</a:t>
            </a:fld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295FD37-2C87-42D8-A64F-33C3E287F25E}"/>
              </a:ext>
            </a:extLst>
          </p:cNvPr>
          <p:cNvSpPr/>
          <p:nvPr/>
        </p:nvSpPr>
        <p:spPr bwMode="gray">
          <a:xfrm>
            <a:off x="527050" y="1272026"/>
            <a:ext cx="8126362" cy="24532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1" name="Date Placeholder 2">
            <a:extLst>
              <a:ext uri="{FF2B5EF4-FFF2-40B4-BE49-F238E27FC236}">
                <a16:creationId xmlns:a16="http://schemas.microsoft.com/office/drawing/2014/main" id="{EA5ECD18-3C39-45D9-8531-FB97823F0C3B}"/>
              </a:ext>
            </a:extLst>
          </p:cNvPr>
          <p:cNvSpPr txBox="1">
            <a:spLocks/>
          </p:cNvSpPr>
          <p:nvPr/>
        </p:nvSpPr>
        <p:spPr>
          <a:xfrm>
            <a:off x="1056590" y="1265824"/>
            <a:ext cx="7365098" cy="210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chemeClr val="accent1"/>
                </a:solidFill>
                <a:latin typeface="Mark Offc For MC Light" panose="020B0504020101010102" pitchFamily="34" charset="0"/>
              </a:rPr>
              <a:t>ANDAMENTO INDICIZZATO* DEI VOLUMI MC TRANSATI CROSSBORDER (GENNAIO 2019-DICEMBRE 2021) 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7B8F6B-4489-42D7-8FB2-2C5C3F84661F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>
            <a:off x="4019550" y="1624013"/>
            <a:ext cx="141288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F5220EC-5192-4AFF-9F5D-FD3DBC0D1299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2611438" y="1624013"/>
            <a:ext cx="141288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CC56CAD-BCAD-4698-85D7-EB80ADA21F36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5437188" y="1624013"/>
            <a:ext cx="141288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3B05850-93FB-4588-AA89-F703A7306980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1884363" y="1624013"/>
            <a:ext cx="141288" cy="0"/>
          </a:xfrm>
          <a:prstGeom prst="line">
            <a:avLst/>
          </a:prstGeom>
          <a:ln w="19050" cap="rnd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F909984-4761-44A1-A402-5E71C57EB0A9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3354388" y="1624013"/>
            <a:ext cx="141288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DAAAE7E-8532-47E1-A824-F8BAFD6D8F6F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5980113" y="1624013"/>
            <a:ext cx="141288" cy="0"/>
          </a:xfrm>
          <a:prstGeom prst="line">
            <a:avLst/>
          </a:prstGeom>
          <a:ln w="19050" cap="rnd" cmpd="sng" algn="ctr">
            <a:solidFill>
              <a:srgbClr val="3823F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3D7056B-D542-485E-9209-F15179C158B0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7150100" y="1624013"/>
            <a:ext cx="131763" cy="0"/>
          </a:xfrm>
          <a:prstGeom prst="line">
            <a:avLst/>
          </a:prstGeom>
          <a:ln w="28575" cap="rnd" cmpd="sng" algn="ctr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6C25FE1C-544A-4132-844F-1AC061E4DE42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085975" y="1570038"/>
            <a:ext cx="414338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2D0DDE-1802-4082-886E-2BA6AD4E9FD3}" type="datetime'''AR''E''''''''''''''''Z''''Z''''O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AREZZO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90F3622C-2E20-4C05-B20E-073D1D307F94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556000" y="1570038"/>
            <a:ext cx="3524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C91BC0-7889-4E43-A8CB-5830A3B68D0C}" type="datetime'''''''''L''''U''''C''''''''''C''''''''''''''''''''''''A''''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LUCCA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0562FD6F-ECB8-4D61-B300-06670E511112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813050" y="1570038"/>
            <a:ext cx="4302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666084-FDA2-4587-A885-E40357151C40}" type="datetime'''''''''FIR''''''''''''''''''EN''Z''''''E''''''''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FIRENZE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45E54B29-3EC2-4BE1-BC27-FBAD21056560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4221163" y="1570038"/>
            <a:ext cx="11049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6234A1-F11B-40DF-9324-30C334723E4B}" type="datetime'''''MO''''''''''N''''T''E''CA''TI''NI-''''T''''E''RM''''E''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MONTECATINI-TERME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8B033EA0-9B21-4EFB-A597-CF78EB35CE34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638800" y="1570038"/>
            <a:ext cx="230188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CE6FC6-6396-4357-ADF1-6F115949C026}" type="datetime'''''''''''''''''''''''P''''''I''''''''''SA''''''''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PISA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378760FD-4068-4564-9BC1-092BF9C7A77E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181725" y="1570038"/>
            <a:ext cx="852488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C94BAA-494E-43F6-9DA1-430E69F5B9A3}" type="datetime'''SA''N'''''''''''' ''G''''IM''I''''G''''''''N''AN''''''O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SAN GIMIGNANO</a:t>
            </a:fld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0C7CDA73-39AD-4299-BF44-B9EE9347BC60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346950" y="1570038"/>
            <a:ext cx="306388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1C56C9-818D-4B4B-8F4B-E0EF18381E21}" type="datetime'''''S''''''''''''''I''''''''''''EN''''''''''A'''">
              <a:rPr lang="it-IT" altLang="en-US" sz="900" smtClean="0">
                <a:solidFill>
                  <a:schemeClr val="bg1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SIENA</a:t>
            </a:fld>
            <a:endParaRPr lang="it-IT" sz="900" dirty="0">
              <a:solidFill>
                <a:schemeClr val="bg1"/>
              </a:solidFill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EBCF0CD-11ED-4880-A991-35C180AFE5DF}"/>
              </a:ext>
            </a:extLst>
          </p:cNvPr>
          <p:cNvCxnSpPr>
            <a:cxnSpLocks/>
          </p:cNvCxnSpPr>
          <p:nvPr/>
        </p:nvCxnSpPr>
        <p:spPr bwMode="gray">
          <a:xfrm>
            <a:off x="519340" y="3323424"/>
            <a:ext cx="8142060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F58DD5BF-9BCC-4360-AB8B-2AFFB7F16051}"/>
              </a:ext>
            </a:extLst>
          </p:cNvPr>
          <p:cNvSpPr txBox="1"/>
          <p:nvPr/>
        </p:nvSpPr>
        <p:spPr bwMode="gray">
          <a:xfrm>
            <a:off x="214540" y="3218975"/>
            <a:ext cx="315913" cy="18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it-IT" sz="700" dirty="0">
                <a:solidFill>
                  <a:schemeClr val="bg1"/>
                </a:solidFill>
              </a:rPr>
              <a:t>1,0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1FC2DB0-1749-433C-8450-5E069EB780BA}"/>
              </a:ext>
            </a:extLst>
          </p:cNvPr>
          <p:cNvSpPr/>
          <p:nvPr/>
        </p:nvSpPr>
        <p:spPr bwMode="gray">
          <a:xfrm>
            <a:off x="3741028" y="1722849"/>
            <a:ext cx="472246" cy="2779290"/>
          </a:xfrm>
          <a:prstGeom prst="rect">
            <a:avLst/>
          </a:prstGeom>
          <a:solidFill>
            <a:schemeClr val="bg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2F311D-CD82-4985-B74E-73CDE554CEBA}"/>
              </a:ext>
            </a:extLst>
          </p:cNvPr>
          <p:cNvSpPr txBox="1"/>
          <p:nvPr/>
        </p:nvSpPr>
        <p:spPr bwMode="gray">
          <a:xfrm>
            <a:off x="3453673" y="1771593"/>
            <a:ext cx="10469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t-IT" sz="800" b="1" dirty="0">
                <a:solidFill>
                  <a:schemeClr val="bg1"/>
                </a:solidFill>
              </a:rPr>
              <a:t>LOCK-DOWN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420225F-35D5-4DE6-AEED-6C871CCE6E62}"/>
              </a:ext>
            </a:extLst>
          </p:cNvPr>
          <p:cNvSpPr/>
          <p:nvPr/>
        </p:nvSpPr>
        <p:spPr bwMode="gray">
          <a:xfrm>
            <a:off x="5634111" y="1722849"/>
            <a:ext cx="1108002" cy="2785651"/>
          </a:xfrm>
          <a:prstGeom prst="rect">
            <a:avLst/>
          </a:prstGeom>
          <a:solidFill>
            <a:schemeClr val="bg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3FF50C5-F4C2-4B1F-AEF9-D6F447E9D94E}"/>
              </a:ext>
            </a:extLst>
          </p:cNvPr>
          <p:cNvSpPr txBox="1"/>
          <p:nvPr/>
        </p:nvSpPr>
        <p:spPr bwMode="gray">
          <a:xfrm>
            <a:off x="5259736" y="1758922"/>
            <a:ext cx="18567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t-IT" sz="800" b="1" dirty="0">
                <a:solidFill>
                  <a:schemeClr val="bg1"/>
                </a:solidFill>
              </a:rPr>
              <a:t>MISURE DI CONTENIMENTO COVID SISTEMA A ZONE IN ITALIA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E4029FD-1349-4BBE-9FC8-2D2C7C51853E}"/>
              </a:ext>
            </a:extLst>
          </p:cNvPr>
          <p:cNvSpPr/>
          <p:nvPr/>
        </p:nvSpPr>
        <p:spPr bwMode="gray">
          <a:xfrm>
            <a:off x="415094" y="4919365"/>
            <a:ext cx="5588467" cy="20346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it-IT" sz="900" dirty="0">
                <a:solidFill>
                  <a:schemeClr val="bg1"/>
                </a:solidFill>
                <a:latin typeface="MarkForMC Nrw O"/>
              </a:rPr>
              <a:t>Fonte: dati Mastercard (transazioni card present) *Indicizzazione: Media Mensile Annua Volume Transato 2019</a:t>
            </a:r>
            <a:endParaRPr lang="en-US" sz="900" dirty="0">
              <a:solidFill>
                <a:schemeClr val="bg1"/>
              </a:solidFill>
              <a:latin typeface="MarkForMC Nrw O"/>
            </a:endParaRPr>
          </a:p>
        </p:txBody>
      </p:sp>
    </p:spTree>
    <p:extLst>
      <p:ext uri="{BB962C8B-B14F-4D97-AF65-F5344CB8AC3E}">
        <p14:creationId xmlns:p14="http://schemas.microsoft.com/office/powerpoint/2010/main" val="65183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15CFC498-2FEA-494D-9C1C-1C85F58E046E}"/>
              </a:ext>
            </a:extLst>
          </p:cNvPr>
          <p:cNvSpPr txBox="1">
            <a:spLocks/>
          </p:cNvSpPr>
          <p:nvPr/>
        </p:nvSpPr>
        <p:spPr bwMode="gray">
          <a:xfrm>
            <a:off x="242004" y="512670"/>
            <a:ext cx="8659992" cy="53553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defTabSz="685783">
              <a:lnSpc>
                <a:spcPct val="80000"/>
              </a:lnSpc>
              <a:spcBef>
                <a:spcPct val="0"/>
              </a:spcBef>
              <a:buNone/>
              <a:defRPr sz="1800" b="0">
                <a:solidFill>
                  <a:srgbClr val="F7F7F7"/>
                </a:solidFill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Arezzo è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l’unica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Città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vicina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ai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livelli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pre-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crisi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, se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si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guarda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al Turismo estero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tutto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il 2021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65FD35-010A-4604-B3FF-26EB3DEB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2B4F2BF9-3E22-4756-BFE8-EAABDE16DFB3}"/>
              </a:ext>
            </a:extLst>
          </p:cNvPr>
          <p:cNvSpPr txBox="1">
            <a:spLocks/>
          </p:cNvSpPr>
          <p:nvPr/>
        </p:nvSpPr>
        <p:spPr bwMode="gray">
          <a:xfrm>
            <a:off x="0" y="4810125"/>
            <a:ext cx="228600" cy="2746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b="1" kern="1200" cap="all" baseline="0">
                <a:solidFill>
                  <a:schemeClr val="tx1"/>
                </a:solidFill>
                <a:latin typeface="Mark Offc For MC" panose="020B0504020101010102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2DB24-5BB4-4F1B-973E-A10FA63DFB9A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5" name="Picture 2" descr="Perché la Toscana è tanto famosa? Be', qualche ragione c'è…">
            <a:extLst>
              <a:ext uri="{FF2B5EF4-FFF2-40B4-BE49-F238E27FC236}">
                <a16:creationId xmlns:a16="http://schemas.microsoft.com/office/drawing/2014/main" id="{2504A867-9E98-4C5E-9700-C583AEB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1" y="152757"/>
            <a:ext cx="426560" cy="4133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88107F-C046-4ACB-866A-13153DFD920F}"/>
              </a:ext>
            </a:extLst>
          </p:cNvPr>
          <p:cNvSpPr/>
          <p:nvPr/>
        </p:nvSpPr>
        <p:spPr bwMode="gray">
          <a:xfrm>
            <a:off x="378783" y="1178754"/>
            <a:ext cx="8272746" cy="22334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901348-D460-43C9-8302-BB8A39BB9EEC}"/>
              </a:ext>
            </a:extLst>
          </p:cNvPr>
          <p:cNvGrpSpPr/>
          <p:nvPr/>
        </p:nvGrpSpPr>
        <p:grpSpPr>
          <a:xfrm>
            <a:off x="376663" y="1743009"/>
            <a:ext cx="970216" cy="3022919"/>
            <a:chOff x="447422" y="1437870"/>
            <a:chExt cx="970216" cy="12626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ECDCC7-892D-478D-A0B2-87B7A4A5A28F}"/>
                </a:ext>
              </a:extLst>
            </p:cNvPr>
            <p:cNvSpPr/>
            <p:nvPr/>
          </p:nvSpPr>
          <p:spPr bwMode="gray">
            <a:xfrm>
              <a:off x="447422" y="1437870"/>
              <a:ext cx="966489" cy="141215"/>
            </a:xfrm>
            <a:prstGeom prst="roundRect">
              <a:avLst/>
            </a:prstGeom>
            <a:solidFill>
              <a:srgbClr val="D22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AREZZO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168A6C-FB3B-465D-A05C-2604DA47F036}"/>
                </a:ext>
              </a:extLst>
            </p:cNvPr>
            <p:cNvSpPr/>
            <p:nvPr/>
          </p:nvSpPr>
          <p:spPr bwMode="gray">
            <a:xfrm>
              <a:off x="447422" y="1629109"/>
              <a:ext cx="966489" cy="141215"/>
            </a:xfrm>
            <a:prstGeom prst="roundRect">
              <a:avLst/>
            </a:prstGeom>
            <a:solidFill>
              <a:srgbClr val="F3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FIRENZE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1F76DA-D114-49D7-81A2-32095DF0E3DB}"/>
                </a:ext>
              </a:extLst>
            </p:cNvPr>
            <p:cNvSpPr/>
            <p:nvPr/>
          </p:nvSpPr>
          <p:spPr bwMode="gray">
            <a:xfrm>
              <a:off x="447422" y="1816433"/>
              <a:ext cx="966489" cy="141215"/>
            </a:xfrm>
            <a:prstGeom prst="roundRect">
              <a:avLst/>
            </a:prstGeom>
            <a:solidFill>
              <a:srgbClr val="FFC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LUCCA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64A5F0F-6ED9-4B32-B641-9938245C5858}"/>
                </a:ext>
              </a:extLst>
            </p:cNvPr>
            <p:cNvSpPr/>
            <p:nvPr/>
          </p:nvSpPr>
          <p:spPr bwMode="gray">
            <a:xfrm>
              <a:off x="451149" y="2001305"/>
              <a:ext cx="966489" cy="141215"/>
            </a:xfrm>
            <a:prstGeom prst="roundRect">
              <a:avLst/>
            </a:prstGeom>
            <a:solidFill>
              <a:srgbClr val="8DB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MONTECATINI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B96A607-6098-4EBF-9587-1D8839390972}"/>
                </a:ext>
              </a:extLst>
            </p:cNvPr>
            <p:cNvSpPr/>
            <p:nvPr/>
          </p:nvSpPr>
          <p:spPr bwMode="gray">
            <a:xfrm>
              <a:off x="447422" y="2191492"/>
              <a:ext cx="966489" cy="141215"/>
            </a:xfrm>
            <a:prstGeom prst="roundRect">
              <a:avLst/>
            </a:prstGeom>
            <a:solidFill>
              <a:srgbClr val="4F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PISA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0F2B7E-3153-409F-955B-093E05B6D062}"/>
                </a:ext>
              </a:extLst>
            </p:cNvPr>
            <p:cNvSpPr/>
            <p:nvPr/>
          </p:nvSpPr>
          <p:spPr bwMode="gray">
            <a:xfrm>
              <a:off x="447422" y="2378200"/>
              <a:ext cx="966489" cy="141215"/>
            </a:xfrm>
            <a:prstGeom prst="roundRect">
              <a:avLst/>
            </a:prstGeom>
            <a:solidFill>
              <a:srgbClr val="05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SAN GIMIGNANO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ECF063-ABC5-4A8C-AE3E-0DEE76A2286C}"/>
                </a:ext>
              </a:extLst>
            </p:cNvPr>
            <p:cNvSpPr/>
            <p:nvPr/>
          </p:nvSpPr>
          <p:spPr bwMode="gray">
            <a:xfrm>
              <a:off x="447422" y="2559276"/>
              <a:ext cx="966489" cy="141215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SIENA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8C5D19-1D41-43B0-863A-DD710FF352BD}"/>
              </a:ext>
            </a:extLst>
          </p:cNvPr>
          <p:cNvGrpSpPr/>
          <p:nvPr/>
        </p:nvGrpSpPr>
        <p:grpSpPr>
          <a:xfrm>
            <a:off x="1408462" y="1747114"/>
            <a:ext cx="7243068" cy="2974974"/>
            <a:chOff x="1360488" y="1442221"/>
            <a:chExt cx="6629961" cy="12613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A14504C-AC17-4FD3-88A4-E23205D11A3C}"/>
                </a:ext>
              </a:extLst>
            </p:cNvPr>
            <p:cNvGrpSpPr/>
            <p:nvPr/>
          </p:nvGrpSpPr>
          <p:grpSpPr>
            <a:xfrm>
              <a:off x="1360488" y="1442221"/>
              <a:ext cx="6629961" cy="141172"/>
              <a:chOff x="253218" y="1410454"/>
              <a:chExt cx="8509610" cy="141172"/>
            </a:xfrm>
            <a:solidFill>
              <a:srgbClr val="D22A2F">
                <a:alpha val="20000"/>
              </a:srgbClr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FC7FAED-8653-4CFB-A50F-4E22FD292699}"/>
                  </a:ext>
                </a:extLst>
              </p:cNvPr>
              <p:cNvSpPr/>
              <p:nvPr/>
            </p:nvSpPr>
            <p:spPr bwMode="auto">
              <a:xfrm>
                <a:off x="253218" y="1413127"/>
                <a:ext cx="8509610" cy="138499"/>
              </a:xfrm>
              <a:prstGeom prst="rect">
                <a:avLst/>
              </a:prstGeom>
              <a:solidFill>
                <a:schemeClr val="bg2">
                  <a:alpha val="11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82073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5C15B5-6EB9-4CE1-BECD-62D488A4CD9F}"/>
                  </a:ext>
                </a:extLst>
              </p:cNvPr>
              <p:cNvSpPr txBox="1"/>
              <p:nvPr/>
            </p:nvSpPr>
            <p:spPr>
              <a:xfrm>
                <a:off x="596742" y="1410454"/>
                <a:ext cx="2007078" cy="13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chemeClr val="accent2"/>
                  </a:buClr>
                </a:pPr>
                <a:endParaRPr lang="pt-BR" sz="900" b="1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D2F63E-EE9F-4D25-B144-165D847BEB97}"/>
                </a:ext>
              </a:extLst>
            </p:cNvPr>
            <p:cNvSpPr/>
            <p:nvPr/>
          </p:nvSpPr>
          <p:spPr bwMode="auto">
            <a:xfrm>
              <a:off x="1360488" y="1634917"/>
              <a:ext cx="6629961" cy="138499"/>
            </a:xfrm>
            <a:prstGeom prst="rect">
              <a:avLst/>
            </a:prstGeom>
            <a:solidFill>
              <a:srgbClr val="F38B00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9356C2-5052-4E9A-82CE-0267914F1D7F}"/>
                </a:ext>
              </a:extLst>
            </p:cNvPr>
            <p:cNvSpPr/>
            <p:nvPr/>
          </p:nvSpPr>
          <p:spPr bwMode="auto">
            <a:xfrm>
              <a:off x="1360488" y="1820883"/>
              <a:ext cx="6629961" cy="138499"/>
            </a:xfrm>
            <a:prstGeom prst="rect">
              <a:avLst/>
            </a:prstGeom>
            <a:solidFill>
              <a:srgbClr val="FFC81F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69B17F-3811-4DF3-8D7D-D9CFA101436A}"/>
                </a:ext>
              </a:extLst>
            </p:cNvPr>
            <p:cNvSpPr/>
            <p:nvPr/>
          </p:nvSpPr>
          <p:spPr bwMode="auto">
            <a:xfrm>
              <a:off x="1360488" y="2007113"/>
              <a:ext cx="6629961" cy="138499"/>
            </a:xfrm>
            <a:prstGeom prst="rect">
              <a:avLst/>
            </a:prstGeom>
            <a:solidFill>
              <a:srgbClr val="8DB92E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D47488-D76C-4D64-AB8A-0C28BC45D11D}"/>
                </a:ext>
              </a:extLst>
            </p:cNvPr>
            <p:cNvSpPr/>
            <p:nvPr/>
          </p:nvSpPr>
          <p:spPr bwMode="auto">
            <a:xfrm>
              <a:off x="1360488" y="2197822"/>
              <a:ext cx="6629961" cy="138499"/>
            </a:xfrm>
            <a:prstGeom prst="rect">
              <a:avLst/>
            </a:prstGeom>
            <a:solidFill>
              <a:srgbClr val="4FCDB0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974DBE-3A44-40CD-8DCB-3AE445621C52}"/>
                </a:ext>
              </a:extLst>
            </p:cNvPr>
            <p:cNvSpPr/>
            <p:nvPr/>
          </p:nvSpPr>
          <p:spPr bwMode="auto">
            <a:xfrm>
              <a:off x="1360488" y="2384008"/>
              <a:ext cx="6629961" cy="138499"/>
            </a:xfrm>
            <a:prstGeom prst="rect">
              <a:avLst/>
            </a:prstGeom>
            <a:solidFill>
              <a:srgbClr val="0563C1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6E561F-7898-448C-B72D-7315B9328026}"/>
                </a:ext>
              </a:extLst>
            </p:cNvPr>
            <p:cNvSpPr/>
            <p:nvPr/>
          </p:nvSpPr>
          <p:spPr bwMode="auto">
            <a:xfrm>
              <a:off x="1360488" y="2565084"/>
              <a:ext cx="6629961" cy="138499"/>
            </a:xfrm>
            <a:prstGeom prst="rect">
              <a:avLst/>
            </a:prstGeom>
            <a:solidFill>
              <a:srgbClr val="969696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58DACA-B7B6-402B-8B24-BE56F968B6F5}"/>
              </a:ext>
            </a:extLst>
          </p:cNvPr>
          <p:cNvSpPr/>
          <p:nvPr/>
        </p:nvSpPr>
        <p:spPr bwMode="gray">
          <a:xfrm>
            <a:off x="1596353" y="1448050"/>
            <a:ext cx="1885166" cy="24532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C2C89-F05F-4167-BE44-D7A4EB6E0E9B}"/>
              </a:ext>
            </a:extLst>
          </p:cNvPr>
          <p:cNvSpPr/>
          <p:nvPr/>
        </p:nvSpPr>
        <p:spPr bwMode="gray">
          <a:xfrm>
            <a:off x="3973400" y="1448050"/>
            <a:ext cx="1885166" cy="24532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B17647-E010-4634-9523-90AB4118BAC0}"/>
              </a:ext>
            </a:extLst>
          </p:cNvPr>
          <p:cNvSpPr/>
          <p:nvPr/>
        </p:nvSpPr>
        <p:spPr bwMode="gray">
          <a:xfrm>
            <a:off x="6369237" y="1448050"/>
            <a:ext cx="1885166" cy="24532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9A1706-5861-4347-BFEF-F225B216178C}"/>
              </a:ext>
            </a:extLst>
          </p:cNvPr>
          <p:cNvCxnSpPr>
            <a:cxnSpLocks/>
          </p:cNvCxnSpPr>
          <p:nvPr/>
        </p:nvCxnSpPr>
        <p:spPr bwMode="gray">
          <a:xfrm>
            <a:off x="3725776" y="1448050"/>
            <a:ext cx="0" cy="327403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32532B-CB26-4CA3-84AC-9650B3CE5778}"/>
              </a:ext>
            </a:extLst>
          </p:cNvPr>
          <p:cNvCxnSpPr>
            <a:cxnSpLocks/>
          </p:cNvCxnSpPr>
          <p:nvPr/>
        </p:nvCxnSpPr>
        <p:spPr bwMode="gray">
          <a:xfrm>
            <a:off x="6076493" y="1429566"/>
            <a:ext cx="0" cy="327403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6A17073E-9FC3-428C-82DE-2F6C910837D4}"/>
              </a:ext>
            </a:extLst>
          </p:cNvPr>
          <p:cNvSpPr txBox="1">
            <a:spLocks/>
          </p:cNvSpPr>
          <p:nvPr/>
        </p:nvSpPr>
        <p:spPr>
          <a:xfrm>
            <a:off x="1986087" y="1450087"/>
            <a:ext cx="1078374" cy="210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chemeClr val="accent1"/>
                </a:solidFill>
                <a:latin typeface="Mark Offc For MC Light" panose="020B0504020101010102" pitchFamily="34" charset="0"/>
              </a:rPr>
              <a:t>2020 vs 2019</a:t>
            </a:r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6F58A4B9-6E41-4376-8F1D-A161EFFBA548}"/>
              </a:ext>
            </a:extLst>
          </p:cNvPr>
          <p:cNvSpPr txBox="1">
            <a:spLocks/>
          </p:cNvSpPr>
          <p:nvPr/>
        </p:nvSpPr>
        <p:spPr>
          <a:xfrm>
            <a:off x="4383773" y="1450087"/>
            <a:ext cx="1078374" cy="210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chemeClr val="accent1"/>
                </a:solidFill>
                <a:latin typeface="Mark Offc For MC Light" panose="020B0504020101010102" pitchFamily="34" charset="0"/>
              </a:rPr>
              <a:t>2021 vs 2020</a:t>
            </a:r>
          </a:p>
        </p:txBody>
      </p:sp>
      <p:sp>
        <p:nvSpPr>
          <p:cNvPr id="35" name="Date Placeholder 2">
            <a:extLst>
              <a:ext uri="{FF2B5EF4-FFF2-40B4-BE49-F238E27FC236}">
                <a16:creationId xmlns:a16="http://schemas.microsoft.com/office/drawing/2014/main" id="{FEE19531-6BD4-4434-8A41-D85240554B65}"/>
              </a:ext>
            </a:extLst>
          </p:cNvPr>
          <p:cNvSpPr txBox="1">
            <a:spLocks/>
          </p:cNvSpPr>
          <p:nvPr/>
        </p:nvSpPr>
        <p:spPr>
          <a:xfrm>
            <a:off x="6794176" y="1450087"/>
            <a:ext cx="1078374" cy="210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chemeClr val="accent1"/>
                </a:solidFill>
                <a:latin typeface="Mark Offc For MC Light" panose="020B0504020101010102" pitchFamily="34" charset="0"/>
              </a:rPr>
              <a:t>2021 vs 2019</a:t>
            </a:r>
          </a:p>
        </p:txBody>
      </p:sp>
      <p:graphicFrame>
        <p:nvGraphicFramePr>
          <p:cNvPr id="36" name="Table 7">
            <a:extLst>
              <a:ext uri="{FF2B5EF4-FFF2-40B4-BE49-F238E27FC236}">
                <a16:creationId xmlns:a16="http://schemas.microsoft.com/office/drawing/2014/main" id="{4DA769B5-73CE-463F-A81D-90B961DA8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13873"/>
              </p:ext>
            </p:extLst>
          </p:nvPr>
        </p:nvGraphicFramePr>
        <p:xfrm>
          <a:off x="1412188" y="1686789"/>
          <a:ext cx="7239339" cy="30791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13588">
                  <a:extLst>
                    <a:ext uri="{9D8B030D-6E8A-4147-A177-3AD203B41FA5}">
                      <a16:colId xmlns:a16="http://schemas.microsoft.com/office/drawing/2014/main" val="439352021"/>
                    </a:ext>
                  </a:extLst>
                </a:gridCol>
                <a:gridCol w="2354893">
                  <a:extLst>
                    <a:ext uri="{9D8B030D-6E8A-4147-A177-3AD203B41FA5}">
                      <a16:colId xmlns:a16="http://schemas.microsoft.com/office/drawing/2014/main" val="1063356868"/>
                    </a:ext>
                  </a:extLst>
                </a:gridCol>
                <a:gridCol w="2570858">
                  <a:extLst>
                    <a:ext uri="{9D8B030D-6E8A-4147-A177-3AD203B41FA5}">
                      <a16:colId xmlns:a16="http://schemas.microsoft.com/office/drawing/2014/main" val="3648391431"/>
                    </a:ext>
                  </a:extLst>
                </a:gridCol>
              </a:tblGrid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-45.8%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+76.1%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-4.5%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338914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-70.7%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+65%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-51.6%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573856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-59.8%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+86.7%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-25.1%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207317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-69%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+89.4%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-41.2%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296594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-64.5%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+85.3%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-34.3%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091765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-67.1%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+90.2%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-37.4%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0978"/>
                  </a:ext>
                </a:extLst>
              </a:tr>
              <a:tr h="43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-62.8%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+82%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-32.2%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631548"/>
                  </a:ext>
                </a:extLst>
              </a:tr>
            </a:tbl>
          </a:graphicData>
        </a:graphic>
      </p:graphicFrame>
      <p:sp>
        <p:nvSpPr>
          <p:cNvPr id="37" name="Date Placeholder 2">
            <a:extLst>
              <a:ext uri="{FF2B5EF4-FFF2-40B4-BE49-F238E27FC236}">
                <a16:creationId xmlns:a16="http://schemas.microsoft.com/office/drawing/2014/main" id="{5A093208-201F-4AF9-9826-6FACBB8AA8A7}"/>
              </a:ext>
            </a:extLst>
          </p:cNvPr>
          <p:cNvSpPr txBox="1">
            <a:spLocks/>
          </p:cNvSpPr>
          <p:nvPr/>
        </p:nvSpPr>
        <p:spPr>
          <a:xfrm>
            <a:off x="1054707" y="1150574"/>
            <a:ext cx="6906234" cy="210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>
                <a:solidFill>
                  <a:schemeClr val="accent1"/>
                </a:solidFill>
                <a:latin typeface="Mark Offc For MC Light" panose="020B0504020101010102" pitchFamily="34" charset="0"/>
              </a:rPr>
              <a:t>VARIAZIONE % DEI VOLUMI MC TRANSATI CROSSBORDER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BD33AC-8C90-48DE-B64E-75A202A0B079}"/>
              </a:ext>
            </a:extLst>
          </p:cNvPr>
          <p:cNvSpPr/>
          <p:nvPr/>
        </p:nvSpPr>
        <p:spPr bwMode="gray">
          <a:xfrm>
            <a:off x="6492297" y="1743009"/>
            <a:ext cx="1774628" cy="297907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2277F2-CF15-4432-A1AC-6461060590E3}"/>
              </a:ext>
            </a:extLst>
          </p:cNvPr>
          <p:cNvSpPr txBox="1"/>
          <p:nvPr/>
        </p:nvSpPr>
        <p:spPr bwMode="gray">
          <a:xfrm>
            <a:off x="258128" y="371584"/>
            <a:ext cx="453770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r>
              <a:rPr lang="it-IT" dirty="0"/>
              <a:t>IL NOSTRO PROGETTO CON REGIONE TOSCANA – INSIGHTS SUL TURISMO ESTERO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F7C33-46C3-416D-A200-5BB4E10EE3F8}"/>
              </a:ext>
            </a:extLst>
          </p:cNvPr>
          <p:cNvSpPr/>
          <p:nvPr/>
        </p:nvSpPr>
        <p:spPr bwMode="gray">
          <a:xfrm>
            <a:off x="415094" y="4919365"/>
            <a:ext cx="5588467" cy="20346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it-IT" sz="900" dirty="0">
                <a:solidFill>
                  <a:schemeClr val="bg1"/>
                </a:solidFill>
                <a:latin typeface="MarkForMC Nrw O"/>
              </a:rPr>
              <a:t>Fonte: dati Mastercard (transazioni card present) *Indicizzazione: Media Mensile Annua Volume Transato 2019</a:t>
            </a:r>
            <a:endParaRPr lang="en-US" sz="900" dirty="0">
              <a:solidFill>
                <a:schemeClr val="bg1"/>
              </a:solidFill>
              <a:latin typeface="MarkForMC Nrw O"/>
            </a:endParaRPr>
          </a:p>
        </p:txBody>
      </p:sp>
    </p:spTree>
    <p:extLst>
      <p:ext uri="{BB962C8B-B14F-4D97-AF65-F5344CB8AC3E}">
        <p14:creationId xmlns:p14="http://schemas.microsoft.com/office/powerpoint/2010/main" val="15167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C353510-6E5B-417D-8A4C-B7F564158D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C353510-6E5B-417D-8A4C-B7F564158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 bwMode="gray">
          <a:xfrm>
            <a:off x="3493827" y="0"/>
            <a:ext cx="5650173" cy="5143499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rgbClr val="F7F7F7"/>
              </a:solidFill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8876CD6-0A68-6645-8E87-C81DB2E328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9025" y="4821238"/>
            <a:ext cx="434975" cy="274637"/>
          </a:xfrm>
        </p:spPr>
        <p:txBody>
          <a:bodyPr/>
          <a:lstStyle/>
          <a:p>
            <a:fld id="{586368FB-4558-444F-A404-721CA5532D2E}" type="slidenum">
              <a:rPr lang="it-IT" sz="1300" smtClean="0">
                <a:solidFill>
                  <a:srgbClr val="171717"/>
                </a:solidFill>
              </a:rPr>
              <a:pPr/>
              <a:t>8</a:t>
            </a:fld>
            <a:endParaRPr lang="it-IT" sz="1300">
              <a:solidFill>
                <a:srgbClr val="17171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2422-FD84-F843-AFAC-A2AAFEE2093F}"/>
              </a:ext>
            </a:extLst>
          </p:cNvPr>
          <p:cNvSpPr txBox="1"/>
          <p:nvPr/>
        </p:nvSpPr>
        <p:spPr bwMode="gray">
          <a:xfrm>
            <a:off x="258129" y="371584"/>
            <a:ext cx="2951895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700" b="1" kern="600" spc="70">
                <a:solidFill>
                  <a:srgbClr val="FF671B"/>
                </a:solidFill>
                <a:latin typeface="Mark Offc For MC" panose="020B0504020101010102" pitchFamily="34" charset="77"/>
              </a:defRPr>
            </a:lvl1pPr>
          </a:lstStyle>
          <a:p>
            <a:pPr>
              <a:buClr>
                <a:schemeClr val="accent2"/>
              </a:buClr>
            </a:pPr>
            <a:r>
              <a:rPr lang="en-US" dirty="0"/>
              <a:t>DAGLI INSIGHTS ALLE POSSIBILI AZIONI 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165326" y="1063185"/>
            <a:ext cx="313508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F7F7F7"/>
                </a:solidFill>
              </a:rPr>
              <a:t>Gli insights scoperti attraverso l’analisi dei dati possono guidare una serie di azioni per stimolare il turismo e contribuire alla crescita economica del paese</a:t>
            </a: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800" b="1" dirty="0">
              <a:solidFill>
                <a:srgbClr val="F7F7F7"/>
              </a:solidFill>
            </a:endParaRPr>
          </a:p>
          <a:p>
            <a:endParaRPr lang="it-IT" sz="1050" dirty="0">
              <a:solidFill>
                <a:srgbClr val="F7F7F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09" y="4703476"/>
            <a:ext cx="602659" cy="419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7380" y="428556"/>
            <a:ext cx="4583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F7F7F7"/>
                </a:solidFill>
                <a:latin typeface="Mark Offc For MC" panose="020B0504020101010102" pitchFamily="34" charset="0"/>
                <a:cs typeface="Arial" panose="020B0604020202020204" pitchFamily="34" charset="0"/>
              </a:rPr>
              <a:t>Esempi di collaborazioni tra Mastercard e Destination Marketing Organizations, in Italia e nel mondo</a:t>
            </a:r>
            <a:endParaRPr lang="it-IT" dirty="0">
              <a:solidFill>
                <a:srgbClr val="F7F7F7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687B08-A978-46D9-BF7D-8D0543AC5062}"/>
              </a:ext>
            </a:extLst>
          </p:cNvPr>
          <p:cNvSpPr txBox="1"/>
          <p:nvPr/>
        </p:nvSpPr>
        <p:spPr bwMode="gray">
          <a:xfrm>
            <a:off x="7487905" y="3652682"/>
            <a:ext cx="159160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300" dirty="0">
                <a:solidFill>
                  <a:srgbClr val="FFFFFF"/>
                </a:solidFill>
              </a:rPr>
              <a:t>Tourism Innovation</a:t>
            </a:r>
          </a:p>
          <a:p>
            <a:pPr algn="ctr">
              <a:lnSpc>
                <a:spcPct val="90000"/>
              </a:lnSpc>
            </a:pPr>
            <a:r>
              <a:rPr lang="it-IT" sz="1300" dirty="0">
                <a:solidFill>
                  <a:srgbClr val="FFFFFF"/>
                </a:solidFill>
              </a:rPr>
              <a:t>Hub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92D3F9-B912-4905-B8AA-99C1A85A37E4}"/>
              </a:ext>
            </a:extLst>
          </p:cNvPr>
          <p:cNvSpPr txBox="1"/>
          <p:nvPr/>
        </p:nvSpPr>
        <p:spPr bwMode="gray">
          <a:xfrm>
            <a:off x="7404692" y="2028118"/>
            <a:ext cx="17933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t-IT" sz="1300" dirty="0">
                <a:solidFill>
                  <a:srgbClr val="FFFFFF"/>
                </a:solidFill>
              </a:rPr>
              <a:t>Proporre esperienze «</a:t>
            </a:r>
            <a:r>
              <a:rPr lang="it-IT" sz="1300" dirty="0" err="1">
                <a:solidFill>
                  <a:srgbClr val="FFFFFF"/>
                </a:solidFill>
              </a:rPr>
              <a:t>seamless</a:t>
            </a:r>
            <a:r>
              <a:rPr lang="it-IT" sz="13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2B588A-DCBA-4979-BF80-3F425281B009}"/>
              </a:ext>
            </a:extLst>
          </p:cNvPr>
          <p:cNvSpPr txBox="1"/>
          <p:nvPr/>
        </p:nvSpPr>
        <p:spPr bwMode="gray">
          <a:xfrm>
            <a:off x="4823850" y="3652682"/>
            <a:ext cx="140140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t-IT" sz="1300" dirty="0">
                <a:solidFill>
                  <a:srgbClr val="FFFFFF"/>
                </a:solidFill>
              </a:rPr>
              <a:t>Sostenere la ripartenza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2AC58E4-F71E-432A-8162-8C4390D1C8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600" r="16600"/>
          <a:stretch/>
        </p:blipFill>
        <p:spPr>
          <a:xfrm>
            <a:off x="3897957" y="3249773"/>
            <a:ext cx="1009110" cy="100911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C4AF31-76BD-468B-B716-1E0B9C5701B9}"/>
              </a:ext>
            </a:extLst>
          </p:cNvPr>
          <p:cNvSpPr txBox="1"/>
          <p:nvPr/>
        </p:nvSpPr>
        <p:spPr bwMode="gray">
          <a:xfrm>
            <a:off x="208486" y="3339648"/>
            <a:ext cx="3135082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6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 algn="l"/>
            <a:r>
              <a:rPr lang="it-IT" i="1" dirty="0"/>
              <a:t>Sin dall’inizio della pandemia,</a:t>
            </a:r>
          </a:p>
          <a:p>
            <a:pPr algn="l"/>
            <a:r>
              <a:rPr lang="it-IT" i="1" dirty="0" err="1"/>
              <a:t>Mastercard</a:t>
            </a:r>
            <a:r>
              <a:rPr lang="it-IT" i="1" dirty="0"/>
              <a:t> ha collaborato con governi ed enti del settore pubblico in </a:t>
            </a:r>
            <a:r>
              <a:rPr lang="it-IT" sz="1800" b="1" i="1" dirty="0"/>
              <a:t>55</a:t>
            </a:r>
            <a:r>
              <a:rPr lang="it-IT" i="1" dirty="0"/>
              <a:t> paesi, su oltre </a:t>
            </a:r>
            <a:r>
              <a:rPr lang="it-IT" sz="1800" b="1" i="1" dirty="0"/>
              <a:t>200</a:t>
            </a:r>
            <a:r>
              <a:rPr lang="it-IT" i="1" dirty="0"/>
              <a:t> iniziative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41FBE-272E-4400-B9D7-E806BCB2D392}"/>
              </a:ext>
            </a:extLst>
          </p:cNvPr>
          <p:cNvSpPr/>
          <p:nvPr/>
        </p:nvSpPr>
        <p:spPr bwMode="gray">
          <a:xfrm>
            <a:off x="7746306" y="3421237"/>
            <a:ext cx="988834" cy="170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Madrid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9D9033-17BF-438B-874C-F8017511940D}"/>
              </a:ext>
            </a:extLst>
          </p:cNvPr>
          <p:cNvSpPr/>
          <p:nvPr/>
        </p:nvSpPr>
        <p:spPr bwMode="gray">
          <a:xfrm>
            <a:off x="7746306" y="1841941"/>
            <a:ext cx="988834" cy="170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E2AACE-E7F7-439E-8E25-B224E7C1B17C}"/>
              </a:ext>
            </a:extLst>
          </p:cNvPr>
          <p:cNvSpPr/>
          <p:nvPr/>
        </p:nvSpPr>
        <p:spPr bwMode="gray">
          <a:xfrm>
            <a:off x="5011346" y="3424586"/>
            <a:ext cx="988834" cy="170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Piemonte</a:t>
            </a:r>
          </a:p>
        </p:txBody>
      </p:sp>
      <p:pic>
        <p:nvPicPr>
          <p:cNvPr id="21" name="Picture 5" descr="Tourism in Madrid: what to do in Madrid | spain.info in english">
            <a:extLst>
              <a:ext uri="{FF2B5EF4-FFF2-40B4-BE49-F238E27FC236}">
                <a16:creationId xmlns:a16="http://schemas.microsoft.com/office/drawing/2014/main" id="{0A3DD3D6-07EE-4956-B594-93166229C3A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49773"/>
            <a:ext cx="1008000" cy="1008000"/>
          </a:xfrm>
          <a:prstGeom prst="ellipse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410110-66F4-4647-95C4-ECD2BE862C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644" r="16644"/>
          <a:stretch/>
        </p:blipFill>
        <p:spPr>
          <a:xfrm>
            <a:off x="3897957" y="1641413"/>
            <a:ext cx="1009384" cy="100938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2FB7A0-A30A-4B61-84D6-228082A7F7A7}"/>
              </a:ext>
            </a:extLst>
          </p:cNvPr>
          <p:cNvSpPr txBox="1"/>
          <p:nvPr/>
        </p:nvSpPr>
        <p:spPr bwMode="gray">
          <a:xfrm>
            <a:off x="4801227" y="2048431"/>
            <a:ext cx="141916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it-IT" sz="1300" dirty="0">
                <a:solidFill>
                  <a:srgbClr val="FFFFFF"/>
                </a:solidFill>
              </a:rPr>
              <a:t>Barometro turistico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2530-A8CF-4067-8773-4A39F7F0DFB9}"/>
              </a:ext>
            </a:extLst>
          </p:cNvPr>
          <p:cNvSpPr/>
          <p:nvPr/>
        </p:nvSpPr>
        <p:spPr bwMode="gray">
          <a:xfrm>
            <a:off x="5009975" y="1841941"/>
            <a:ext cx="988834" cy="170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>
                <a:solidFill>
                  <a:schemeClr val="tx1"/>
                </a:solidFill>
              </a:rPr>
              <a:t>Parigi</a:t>
            </a:r>
          </a:p>
        </p:txBody>
      </p:sp>
      <p:pic>
        <p:nvPicPr>
          <p:cNvPr id="19481" name="Picture 25" descr="16 must-see highlights in Australia and New Zealand | Blog">
            <a:extLst>
              <a:ext uri="{FF2B5EF4-FFF2-40B4-BE49-F238E27FC236}">
                <a16:creationId xmlns:a16="http://schemas.microsoft.com/office/drawing/2014/main" id="{E3E56D44-D687-4D08-BBA4-259B9BAB3973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466727" y="1641413"/>
            <a:ext cx="1008000" cy="1008000"/>
          </a:xfrm>
          <a:prstGeom prst="ellipse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76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8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38&quot; g=&quot;23&quot; b=&quot;F8&quot;/&gt;&lt;/elem&gt;&lt;elem m_fUsage=&quot;9.00000000000000022204E-01&quot;&gt;&lt;m_msothmcolidx val=&quot;0&quot;/&gt;&lt;m_rgb r=&quot;46&quot; g=&quot;48&quot; b=&quot;4D&quot;/&gt;&lt;/elem&gt;&lt;elem m_fUsage=&quot;8.10000000000000053291E-01&quot;&gt;&lt;m_msothmcolidx val=&quot;0&quot;/&gt;&lt;m_rgb r=&quot;4E&quot; g=&quot;4E&quot; b=&quot;4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5.vNKO0UK_Hi4urDfC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9Rd4wH_NSkLsAetnA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mzG3z0n1G2gA2g1LqM9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cl6YmT9JLSkkWXcawO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ROqldQ_ZODGGDMQRTy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SC69PwSfGiTO.Fosmf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eXXdno_mv..4WVuA49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iOg5l54jnbsTNMWKLs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EskN85Bii8FFgMnoqX9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hT3ylNE60C0P4hJDxn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WUioZUOoNSy9AS6fWS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cy0YubLyU1RjhFlKg4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oOiAo3xo_4A9g8T4yC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wVJFqT61syyd5UMmVz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SgEER81s.4AXY0ZCG2f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reMM_Uk8xU2w5A54dY.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gHnamy9fHLhso99Nc4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3QQudvhzmblfGEfjdm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Ja.U2yg27wYrIgeyEW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6__58w30ODGdP68nBL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FKR0XPvNFlllkKro.N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Cm1gjXDPsLW6FZlSdP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VmBrEw4LgNNotgbK3o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TvF.bZfdynOBSBMxG.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0ii0lX9cIWH4x0uuHz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p4c4osI2PASXj5RiuV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.x9vs7lzp8_rc2xvp11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R.bb2GIsosoiENq2_9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HRv2cQdoGbHjawbc6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yUQ_lAs5shhPceN2pQ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DA2AmglJ3u0WCA8wHa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eoW0BFidWdrgF0nUMF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Z8Ngx8NwUSK_uD0EJXT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L8AHDM8ZcgnqjZwWw3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wWh34QSgomNdVZF8x0j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Khzgt62rkzEWUYFcW4_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Yf5WUMiMD7jFMOKOYQ7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d24Vf.H5.eF2aGHAv.0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TBnQCfkAcvkB59KQqV5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cgDG0oLAcyrB5EyuFS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.nFgEtNph3ae434Ptu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IUCwhVzfNiHPALaqctu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4BOiiSYHoQd7zf3EXs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LpU97YT_XDg0bL_y2h.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FvwKqI58kNYctodcWb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w99yMzMk3o0m3lD5E9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S4nREQshW5uC0EC5t.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zMpYB5hI5xu.yJpRjr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3n7LSUplDsxoHV3ocZc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lep6B5hJn_9uNhsVXr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GCoWlzC9yff3UfdFM9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FN22ASS0gET0A5PkclV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91S.i4u06syC6WhwMEX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Kko6DCwiQFkwI0U6AB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Dx7P45CRfQdvsLGXo0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XxVuzc_hwX2NIfV0bSTw"/>
</p:tagLst>
</file>

<file path=ppt/theme/theme1.xml><?xml version="1.0" encoding="utf-8"?>
<a:theme xmlns:a="http://schemas.openxmlformats.org/drawingml/2006/main" name="mc_template_20190705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5405C9FA-591B-423D-9861-604982ED4834}" vid="{BE2D1D4B-5B21-44CB-8F77-9C461D51DBB5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2869AB-A7E6-49DA-B356-DAF3EDC1EE6B}">
  <we:reference id="ff1b65c4-be5a-40bc-9967-5937b8daad41" version="1.0.0.1" store="EXCatalog" storeType="EXCatalog"/>
  <we:alternateReferences/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1623</TotalTime>
  <Words>2228</Words>
  <Application>Microsoft Office PowerPoint</Application>
  <PresentationFormat>On-screen Show (16:9)</PresentationFormat>
  <Paragraphs>275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Mark Offc For MC</vt:lpstr>
      <vt:lpstr>Mark Offc For MC Extra Light</vt:lpstr>
      <vt:lpstr>Mark Offc For MC Light</vt:lpstr>
      <vt:lpstr>Mark Offc For MC Medium</vt:lpstr>
      <vt:lpstr>MarkForMC Nrw O</vt:lpstr>
      <vt:lpstr>Titillium Web</vt:lpstr>
      <vt:lpstr>Wingdings</vt:lpstr>
      <vt:lpstr>mc_template_20190705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Andreozzi, Alessandra</dc:creator>
  <cp:lastModifiedBy>Ticconi, Davide</cp:lastModifiedBy>
  <cp:revision>54</cp:revision>
  <dcterms:created xsi:type="dcterms:W3CDTF">2022-03-31T09:05:31Z</dcterms:created>
  <dcterms:modified xsi:type="dcterms:W3CDTF">2022-04-04T10:48:56Z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20191108</vt:lpwstr>
  </property>
  <property fmtid="{D5CDD505-2E9C-101B-9397-08002B2CF9AE}" pid="3" name="MSIP_Label_df2f77bf-ac71-4d31-be38-cc6a5f811e56_Enabled">
    <vt:lpwstr>true</vt:lpwstr>
  </property>
  <property fmtid="{D5CDD505-2E9C-101B-9397-08002B2CF9AE}" pid="4" name="MSIP_Label_df2f77bf-ac71-4d31-be38-cc6a5f811e56_SetDate">
    <vt:lpwstr>2022-03-31T09:05:40Z</vt:lpwstr>
  </property>
  <property fmtid="{D5CDD505-2E9C-101B-9397-08002B2CF9AE}" pid="5" name="MSIP_Label_df2f77bf-ac71-4d31-be38-cc6a5f811e56_Method">
    <vt:lpwstr>Privileged</vt:lpwstr>
  </property>
  <property fmtid="{D5CDD505-2E9C-101B-9397-08002B2CF9AE}" pid="6" name="MSIP_Label_df2f77bf-ac71-4d31-be38-cc6a5f811e56_Name">
    <vt:lpwstr>Restricted</vt:lpwstr>
  </property>
  <property fmtid="{D5CDD505-2E9C-101B-9397-08002B2CF9AE}" pid="7" name="MSIP_Label_df2f77bf-ac71-4d31-be38-cc6a5f811e56_SiteId">
    <vt:lpwstr>f06fa858-824b-4a85-aacb-f372cfdc282e</vt:lpwstr>
  </property>
  <property fmtid="{D5CDD505-2E9C-101B-9397-08002B2CF9AE}" pid="8" name="MSIP_Label_df2f77bf-ac71-4d31-be38-cc6a5f811e56_ActionId">
    <vt:lpwstr>f78a436e-923e-43c1-a302-a34472cd7fce</vt:lpwstr>
  </property>
  <property fmtid="{D5CDD505-2E9C-101B-9397-08002B2CF9AE}" pid="9" name="MSIP_Label_df2f77bf-ac71-4d31-be38-cc6a5f811e56_ContentBits">
    <vt:lpwstr>0</vt:lpwstr>
  </property>
</Properties>
</file>